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73" r:id="rId5"/>
    <p:sldId id="260" r:id="rId6"/>
    <p:sldId id="274" r:id="rId7"/>
    <p:sldId id="275" r:id="rId8"/>
    <p:sldId id="262" r:id="rId9"/>
    <p:sldId id="263" r:id="rId10"/>
    <p:sldId id="264" r:id="rId11"/>
    <p:sldId id="265" r:id="rId12"/>
    <p:sldId id="276" r:id="rId13"/>
    <p:sldId id="267" r:id="rId14"/>
    <p:sldId id="270" r:id="rId15"/>
    <p:sldId id="271" r:id="rId16"/>
    <p:sldId id="272" r:id="rId17"/>
    <p:sldId id="277"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898579-36DF-8BAD-4833-67DFD6490E4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E8F8B60-334D-0250-5785-44D0310DB5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7DE80C7-5C04-00B6-53AB-16315912F2AC}"/>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959DC603-F547-CD5C-4D35-FFC5CA2A76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D8F170-0ECE-730B-0BC5-293B3BD454C2}"/>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3043169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7E411-769D-00F8-0E24-ED5572F0D58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9F40870-0FF1-D40A-4A3A-729F42916B7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12F15C-D13A-758F-FB0A-872A711FBE12}"/>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1B7C5629-69C3-3B11-3DAE-0B89F460C4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1D73E51-16B0-8E21-A60B-895C84E582C2}"/>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2062456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BD6BF9-B176-F696-8FFF-3DC9B0B60A9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337AEC7-1BEC-2FDC-92B0-AD570BC39C4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04F6F3-8BBB-62F1-E8D6-F426E8D86975}"/>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AB7EF7EF-80DC-6EBB-4E14-F8D4490519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F33B70-1B06-A99B-9D11-23B405A2957A}"/>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1352344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F1470-A3FF-FB59-103D-1795CFCBAED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3111AAC-F8ED-F33B-E536-431F58AB070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2CA47D-AFF7-26F5-44CE-B44337B6338A}"/>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5399F580-D4DE-D188-8D64-14590B475F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2CF708-D361-D6F2-3C18-883722F11716}"/>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3286485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32E07-347F-B32E-D96F-BCE16F8303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FA896E8-692A-6BA2-998E-8A8AFEC1C3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858734F-9E63-85F4-EEF2-837B23D8463D}"/>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44394BE2-BA46-0132-168B-AED18F7AEC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9C81D3-391A-2317-189F-2002D83AE1B5}"/>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3447724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796AA-4E0C-C3A0-57DA-D7E38BCD1A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5070769-B709-CA7A-2EA7-47B52E814D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006D7DD-D887-B44C-EF91-2C779E08B6A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068E74B-668E-98F7-86E1-01654AB8B4C6}"/>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6" name="页脚占位符 5">
            <a:extLst>
              <a:ext uri="{FF2B5EF4-FFF2-40B4-BE49-F238E27FC236}">
                <a16:creationId xmlns:a16="http://schemas.microsoft.com/office/drawing/2014/main" id="{9A27DDB9-4553-2766-F3E4-2B2521C80D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9EC7B98-2BF9-916E-456D-B34BB6E1D14D}"/>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1703637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57498C-59A0-4423-E0FE-3FBE26A2E56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314E478-3D86-B32A-A5FE-A469C6F1FA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9E36DB8-BD83-089A-580F-782E54F671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804AE3D-0F13-8D30-9EB2-637C1CB96E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4475CA4-24BB-778B-41E1-5232C9195A3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258D349-00C6-7877-F703-FDA127162A5A}"/>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8" name="页脚占位符 7">
            <a:extLst>
              <a:ext uri="{FF2B5EF4-FFF2-40B4-BE49-F238E27FC236}">
                <a16:creationId xmlns:a16="http://schemas.microsoft.com/office/drawing/2014/main" id="{00CE3EF5-C669-51C5-83A2-20E19AA149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397603A-BDF9-61E1-08EA-378D111BC69E}"/>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394822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E1C54-A66F-0DFD-BAEA-F276A0D8308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5833BE8-EEFB-2809-B496-825ED06D938A}"/>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4" name="页脚占位符 3">
            <a:extLst>
              <a:ext uri="{FF2B5EF4-FFF2-40B4-BE49-F238E27FC236}">
                <a16:creationId xmlns:a16="http://schemas.microsoft.com/office/drawing/2014/main" id="{07FC1ECC-D770-11A9-A3DE-33D624E7E6F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E88A923-520C-92D9-4CC1-4238DB331DD1}"/>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1345823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F042DC-5975-06EB-C3DB-D7BC1D1DED78}"/>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3" name="页脚占位符 2">
            <a:extLst>
              <a:ext uri="{FF2B5EF4-FFF2-40B4-BE49-F238E27FC236}">
                <a16:creationId xmlns:a16="http://schemas.microsoft.com/office/drawing/2014/main" id="{315495D3-9398-B58C-C34B-E9D79E26505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5FA4849-78FB-E5D8-A081-6C59B934AB87}"/>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149652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D7EC4-EA27-44D7-BC1C-7C720C78C12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3DFD198-8DE6-667F-2979-5754AB6C9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4250EFC-FFFF-12DA-AC7B-2D9374BDC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076CE9-6E7E-C496-7CEE-AD5BC8A04F5E}"/>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6" name="页脚占位符 5">
            <a:extLst>
              <a:ext uri="{FF2B5EF4-FFF2-40B4-BE49-F238E27FC236}">
                <a16:creationId xmlns:a16="http://schemas.microsoft.com/office/drawing/2014/main" id="{4372F3F0-03CA-B572-7658-07D00579F3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97D12F6-952D-A6F3-56A9-591714A8D2AB}"/>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239464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B3C1E-6837-D6A8-7BAB-9552A70956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95ACFF3-B534-9BC3-F28F-A062D497E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9CFB1D1-C4C0-D879-2B1C-CB91E20C5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799E83-CE5C-F8A1-FAA4-D9E5D4FA0C89}"/>
              </a:ext>
            </a:extLst>
          </p:cNvPr>
          <p:cNvSpPr>
            <a:spLocks noGrp="1"/>
          </p:cNvSpPr>
          <p:nvPr>
            <p:ph type="dt" sz="half" idx="10"/>
          </p:nvPr>
        </p:nvSpPr>
        <p:spPr/>
        <p:txBody>
          <a:bodyPr/>
          <a:lstStyle/>
          <a:p>
            <a:fld id="{33485782-C219-4486-923F-FEE9E69CA23B}" type="datetimeFigureOut">
              <a:rPr lang="zh-CN" altLang="en-US" smtClean="0"/>
              <a:t>2022/11/15</a:t>
            </a:fld>
            <a:endParaRPr lang="zh-CN" altLang="en-US"/>
          </a:p>
        </p:txBody>
      </p:sp>
      <p:sp>
        <p:nvSpPr>
          <p:cNvPr id="6" name="页脚占位符 5">
            <a:extLst>
              <a:ext uri="{FF2B5EF4-FFF2-40B4-BE49-F238E27FC236}">
                <a16:creationId xmlns:a16="http://schemas.microsoft.com/office/drawing/2014/main" id="{3C697C89-0CA3-967C-A9DD-A61FAC9FB9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0F9E23-63AB-4F40-3245-A443BCC2E764}"/>
              </a:ext>
            </a:extLst>
          </p:cNvPr>
          <p:cNvSpPr>
            <a:spLocks noGrp="1"/>
          </p:cNvSpPr>
          <p:nvPr>
            <p:ph type="sldNum" sz="quarter" idx="12"/>
          </p:nvPr>
        </p:nvSpPr>
        <p:spPr/>
        <p:txBody>
          <a:body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932406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7FCC902-E0E9-7619-0670-2BA4EF955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7ADB993-CC5E-7A60-9F28-80811D0A3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17E2E5-882C-CCB9-BAAD-011806C862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485782-C219-4486-923F-FEE9E69CA23B}" type="datetimeFigureOut">
              <a:rPr lang="zh-CN" altLang="en-US" smtClean="0"/>
              <a:t>2022/11/15</a:t>
            </a:fld>
            <a:endParaRPr lang="zh-CN" altLang="en-US"/>
          </a:p>
        </p:txBody>
      </p:sp>
      <p:sp>
        <p:nvSpPr>
          <p:cNvPr id="5" name="页脚占位符 4">
            <a:extLst>
              <a:ext uri="{FF2B5EF4-FFF2-40B4-BE49-F238E27FC236}">
                <a16:creationId xmlns:a16="http://schemas.microsoft.com/office/drawing/2014/main" id="{E3887C81-5248-FC16-F9F6-9ADABA2F09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23B8239-2CDF-C00E-3013-45B6756209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B55F18-6135-4347-8D75-F852210AC9B2}" type="slidenum">
              <a:rPr lang="zh-CN" altLang="en-US" smtClean="0"/>
              <a:t>‹#›</a:t>
            </a:fld>
            <a:endParaRPr lang="zh-CN" altLang="en-US"/>
          </a:p>
        </p:txBody>
      </p:sp>
    </p:spTree>
    <p:extLst>
      <p:ext uri="{BB962C8B-B14F-4D97-AF65-F5344CB8AC3E}">
        <p14:creationId xmlns:p14="http://schemas.microsoft.com/office/powerpoint/2010/main" val="4213374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F8909C09-D118-6960-0D7C-9879ACF73F03}"/>
              </a:ext>
            </a:extLst>
          </p:cNvPr>
          <p:cNvSpPr>
            <a:spLocks noGrp="1"/>
          </p:cNvSpPr>
          <p:nvPr>
            <p:ph type="ctrTitle"/>
          </p:nvPr>
        </p:nvSpPr>
        <p:spPr>
          <a:xfrm>
            <a:off x="4937760" y="3865615"/>
            <a:ext cx="6757415" cy="1748006"/>
          </a:xfrm>
        </p:spPr>
        <p:txBody>
          <a:bodyPr anchor="t">
            <a:normAutofit/>
          </a:bodyPr>
          <a:lstStyle/>
          <a:p>
            <a:pPr algn="r"/>
            <a:r>
              <a:rPr lang="en-US" altLang="zh-CN" sz="7200" dirty="0">
                <a:latin typeface="Times New Roman" panose="02020603050405020304" pitchFamily="18" charset="0"/>
                <a:cs typeface="Times New Roman" panose="02020603050405020304" pitchFamily="18" charset="0"/>
              </a:rPr>
              <a:t>IMU SENSOR</a:t>
            </a:r>
            <a:endParaRPr lang="zh-CN" altLang="en-US" sz="7200" dirty="0">
              <a:latin typeface="Times New Roman" panose="02020603050405020304" pitchFamily="18" charset="0"/>
              <a:cs typeface="Times New Roman" panose="02020603050405020304" pitchFamily="18" charset="0"/>
            </a:endParaRPr>
          </a:p>
        </p:txBody>
      </p:sp>
      <p:sp>
        <p:nvSpPr>
          <p:cNvPr id="3" name="副标题 2">
            <a:extLst>
              <a:ext uri="{FF2B5EF4-FFF2-40B4-BE49-F238E27FC236}">
                <a16:creationId xmlns:a16="http://schemas.microsoft.com/office/drawing/2014/main" id="{94FDF56E-263A-44D8-6EA6-BB74650BC04C}"/>
              </a:ext>
            </a:extLst>
          </p:cNvPr>
          <p:cNvSpPr>
            <a:spLocks noGrp="1"/>
          </p:cNvSpPr>
          <p:nvPr>
            <p:ph type="subTitle" idx="1"/>
          </p:nvPr>
        </p:nvSpPr>
        <p:spPr>
          <a:xfrm>
            <a:off x="7516365" y="917226"/>
            <a:ext cx="4178808" cy="2948389"/>
          </a:xfrm>
        </p:spPr>
        <p:txBody>
          <a:bodyPr anchor="b">
            <a:normAutofit/>
          </a:bodyPr>
          <a:lstStyle/>
          <a:p>
            <a:pPr algn="r"/>
            <a:r>
              <a:rPr lang="en-US" altLang="zh-CN" dirty="0"/>
              <a:t>Yuchen Xia</a:t>
            </a:r>
          </a:p>
          <a:p>
            <a:pPr algn="r"/>
            <a:r>
              <a:rPr lang="en-US" altLang="zh-CN" dirty="0"/>
              <a:t>Haibo Zhao</a:t>
            </a:r>
            <a:endParaRPr lang="zh-CN" altLang="en-US" dirty="0"/>
          </a:p>
        </p:txBody>
      </p:sp>
      <p:pic>
        <p:nvPicPr>
          <p:cNvPr id="5" name="图片 4" descr="图片包含 电子, 电路, 游戏机&#10;&#10;描述已自动生成">
            <a:extLst>
              <a:ext uri="{FF2B5EF4-FFF2-40B4-BE49-F238E27FC236}">
                <a16:creationId xmlns:a16="http://schemas.microsoft.com/office/drawing/2014/main" id="{30F728A9-A19E-77CF-2BBA-9A1600A6D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872" y="2688687"/>
            <a:ext cx="2406881" cy="2873888"/>
          </a:xfrm>
          <a:prstGeom prst="rect">
            <a:avLst/>
          </a:prstGeom>
        </p:spPr>
      </p:pic>
      <p:pic>
        <p:nvPicPr>
          <p:cNvPr id="7" name="图片 6" descr="电子设备&#10;&#10;描述已自动生成">
            <a:extLst>
              <a:ext uri="{FF2B5EF4-FFF2-40B4-BE49-F238E27FC236}">
                <a16:creationId xmlns:a16="http://schemas.microsoft.com/office/drawing/2014/main" id="{825F0D66-E294-DFB0-D17B-44C2F5D48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7642" y="1054937"/>
            <a:ext cx="1872680" cy="2513666"/>
          </a:xfrm>
          <a:prstGeom prst="rect">
            <a:avLst/>
          </a:prstGeom>
        </p:spPr>
      </p:pic>
    </p:spTree>
    <p:extLst>
      <p:ext uri="{BB962C8B-B14F-4D97-AF65-F5344CB8AC3E}">
        <p14:creationId xmlns:p14="http://schemas.microsoft.com/office/powerpoint/2010/main" val="1868486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F411C5-8BFF-336F-A630-A700C0B2E4ED}"/>
              </a:ext>
            </a:extLst>
          </p:cNvPr>
          <p:cNvSpPr>
            <a:spLocks noGrp="1"/>
          </p:cNvSpPr>
          <p:nvPr>
            <p:ph type="title"/>
          </p:nvPr>
        </p:nvSpPr>
        <p:spPr/>
        <p:txBody>
          <a:bodyPr/>
          <a:lstStyle/>
          <a:p>
            <a:r>
              <a:rPr lang="en-US" altLang="zh-CN" dirty="0"/>
              <a:t>Findings</a:t>
            </a:r>
            <a:endParaRPr lang="zh-CN" altLang="en-US" dirty="0"/>
          </a:p>
        </p:txBody>
      </p:sp>
      <p:sp>
        <p:nvSpPr>
          <p:cNvPr id="3" name="内容占位符 2">
            <a:extLst>
              <a:ext uri="{FF2B5EF4-FFF2-40B4-BE49-F238E27FC236}">
                <a16:creationId xmlns:a16="http://schemas.microsoft.com/office/drawing/2014/main" id="{4F3413DB-76E9-1617-D212-CB26E94CFF12}"/>
              </a:ext>
            </a:extLst>
          </p:cNvPr>
          <p:cNvSpPr>
            <a:spLocks noGrp="1"/>
          </p:cNvSpPr>
          <p:nvPr>
            <p:ph idx="1"/>
          </p:nvPr>
        </p:nvSpPr>
        <p:spPr>
          <a:xfrm>
            <a:off x="838200" y="5372649"/>
            <a:ext cx="6840415" cy="2970701"/>
          </a:xfrm>
        </p:spPr>
        <p:txBody>
          <a:bodyPr/>
          <a:lstStyle/>
          <a:p>
            <a:pPr marL="0" indent="0">
              <a:buNone/>
            </a:pPr>
            <a:r>
              <a:rPr lang="en-US" altLang="zh-CN" dirty="0"/>
              <a:t>The test result looks good</a:t>
            </a:r>
          </a:p>
        </p:txBody>
      </p:sp>
      <p:graphicFrame>
        <p:nvGraphicFramePr>
          <p:cNvPr id="4" name="对象 3">
            <a:extLst>
              <a:ext uri="{FF2B5EF4-FFF2-40B4-BE49-F238E27FC236}">
                <a16:creationId xmlns:a16="http://schemas.microsoft.com/office/drawing/2014/main" id="{8CEC0B7E-5DA8-B05C-A602-8746B6D63813}"/>
              </a:ext>
            </a:extLst>
          </p:cNvPr>
          <p:cNvGraphicFramePr>
            <a:graphicFrameLocks noChangeAspect="1"/>
          </p:cNvGraphicFramePr>
          <p:nvPr>
            <p:extLst>
              <p:ext uri="{D42A27DB-BD31-4B8C-83A1-F6EECF244321}">
                <p14:modId xmlns:p14="http://schemas.microsoft.com/office/powerpoint/2010/main" val="958804616"/>
              </p:ext>
            </p:extLst>
          </p:nvPr>
        </p:nvGraphicFramePr>
        <p:xfrm>
          <a:off x="750954" y="1197909"/>
          <a:ext cx="5503863" cy="3752850"/>
        </p:xfrm>
        <a:graphic>
          <a:graphicData uri="http://schemas.openxmlformats.org/presentationml/2006/ole">
            <mc:AlternateContent xmlns:mc="http://schemas.openxmlformats.org/markup-compatibility/2006">
              <mc:Choice xmlns:v="urn:schemas-microsoft-com:vml" Requires="v">
                <p:oleObj name="Document" r:id="rId2" imgW="5503371" imgH="3753495" progId="Word.Document.12">
                  <p:embed/>
                </p:oleObj>
              </mc:Choice>
              <mc:Fallback>
                <p:oleObj name="Document" r:id="rId2" imgW="5503371" imgH="3753495" progId="Word.Document.12">
                  <p:embed/>
                  <p:pic>
                    <p:nvPicPr>
                      <p:cNvPr id="0" name=""/>
                      <p:cNvPicPr/>
                      <p:nvPr/>
                    </p:nvPicPr>
                    <p:blipFill>
                      <a:blip r:embed="rId3"/>
                      <a:stretch>
                        <a:fillRect/>
                      </a:stretch>
                    </p:blipFill>
                    <p:spPr>
                      <a:xfrm>
                        <a:off x="750954" y="1197909"/>
                        <a:ext cx="5503863" cy="3752850"/>
                      </a:xfrm>
                      <a:prstGeom prst="rect">
                        <a:avLst/>
                      </a:prstGeom>
                    </p:spPr>
                  </p:pic>
                </p:oleObj>
              </mc:Fallback>
            </mc:AlternateContent>
          </a:graphicData>
        </a:graphic>
      </p:graphicFrame>
    </p:spTree>
    <p:extLst>
      <p:ext uri="{BB962C8B-B14F-4D97-AF65-F5344CB8AC3E}">
        <p14:creationId xmlns:p14="http://schemas.microsoft.com/office/powerpoint/2010/main" val="74365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标题 1">
            <a:extLst>
              <a:ext uri="{FF2B5EF4-FFF2-40B4-BE49-F238E27FC236}">
                <a16:creationId xmlns:a16="http://schemas.microsoft.com/office/drawing/2014/main" id="{B512C575-7060-54D8-A7FF-51258BD3FD9A}"/>
              </a:ext>
            </a:extLst>
          </p:cNvPr>
          <p:cNvSpPr>
            <a:spLocks noGrp="1"/>
          </p:cNvSpPr>
          <p:nvPr>
            <p:ph type="title"/>
          </p:nvPr>
        </p:nvSpPr>
        <p:spPr>
          <a:xfrm>
            <a:off x="777240" y="731519"/>
            <a:ext cx="2845191" cy="3237579"/>
          </a:xfrm>
        </p:spPr>
        <p:txBody>
          <a:bodyPr>
            <a:normAutofit/>
          </a:bodyPr>
          <a:lstStyle/>
          <a:p>
            <a:r>
              <a:rPr lang="en-US" altLang="zh-CN" sz="3800" dirty="0">
                <a:solidFill>
                  <a:srgbClr val="FFFFFF"/>
                </a:solidFill>
              </a:rPr>
              <a:t>Accuracy</a:t>
            </a:r>
            <a:endParaRPr lang="zh-CN" altLang="en-US" sz="3800" dirty="0">
              <a:solidFill>
                <a:srgbClr val="FFFFFF"/>
              </a:solidFill>
            </a:endParaRPr>
          </a:p>
        </p:txBody>
      </p:sp>
      <p:sp>
        <p:nvSpPr>
          <p:cNvPr id="23" name="Rectangle 2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5" name="Rectangle 2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8B554DA6-01F2-AC67-C512-7B20EF33BF0B}"/>
              </a:ext>
            </a:extLst>
          </p:cNvPr>
          <p:cNvSpPr>
            <a:spLocks noGrp="1"/>
          </p:cNvSpPr>
          <p:nvPr>
            <p:ph idx="1"/>
          </p:nvPr>
        </p:nvSpPr>
        <p:spPr>
          <a:xfrm>
            <a:off x="4379709" y="686862"/>
            <a:ext cx="7200063" cy="5475129"/>
          </a:xfrm>
        </p:spPr>
        <p:txBody>
          <a:bodyPr anchor="ctr">
            <a:normAutofit/>
          </a:bodyPr>
          <a:lstStyle/>
          <a:p>
            <a:pPr marL="0" indent="0">
              <a:lnSpc>
                <a:spcPct val="200000"/>
              </a:lnSpc>
              <a:buNone/>
            </a:pPr>
            <a:r>
              <a:rPr lang="en-US" altLang="zh-CN" sz="2600" b="1" dirty="0">
                <a:latin typeface="Times New Roman" panose="02020603050405020304" pitchFamily="18" charset="0"/>
                <a:cs typeface="Times New Roman" panose="02020603050405020304" pitchFamily="18" charset="0"/>
              </a:rPr>
              <a:t>Test plan </a:t>
            </a:r>
            <a:r>
              <a:rPr lang="en-US" altLang="zh-CN" sz="2600" dirty="0"/>
              <a:t>:</a:t>
            </a:r>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For the gyroscope, fix the IUM sensor on the breadboard, and connect a rotary encoder under it to measure the angular velocity of the rotating breadboard, and analyze the error by comparing the reading with the IMU sensor. For an accelerometer, the acceleration can be obtained by further deriving the angular velocity with respect to time 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indent="0">
              <a:lnSpc>
                <a:spcPct val="200000"/>
              </a:lnSpc>
              <a:buNone/>
            </a:pPr>
            <a:endParaRPr lang="zh-CN" altLang="en-US" sz="2600" dirty="0"/>
          </a:p>
        </p:txBody>
      </p:sp>
    </p:spTree>
    <p:extLst>
      <p:ext uri="{BB962C8B-B14F-4D97-AF65-F5344CB8AC3E}">
        <p14:creationId xmlns:p14="http://schemas.microsoft.com/office/powerpoint/2010/main" val="158681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DA7ECA0D-E8C8-9118-532E-1D93F6213D0E}"/>
              </a:ext>
            </a:extLst>
          </p:cNvPr>
          <p:cNvSpPr>
            <a:spLocks noGrp="1"/>
          </p:cNvSpPr>
          <p:nvPr>
            <p:ph type="title"/>
          </p:nvPr>
        </p:nvSpPr>
        <p:spPr>
          <a:xfrm>
            <a:off x="841248" y="510047"/>
            <a:ext cx="3300984" cy="1645920"/>
          </a:xfrm>
        </p:spPr>
        <p:txBody>
          <a:bodyPr>
            <a:normAutofit/>
          </a:bodyPr>
          <a:lstStyle/>
          <a:p>
            <a:r>
              <a:rPr lang="en-US" altLang="zh-CN" sz="2800"/>
              <a:t>operation</a:t>
            </a:r>
            <a:endParaRPr lang="zh-CN" altLang="en-US" sz="2800"/>
          </a:p>
        </p:txBody>
      </p:sp>
      <p:sp>
        <p:nvSpPr>
          <p:cNvPr id="26" name="Rectangle 19">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Content Placeholder 12">
            <a:extLst>
              <a:ext uri="{FF2B5EF4-FFF2-40B4-BE49-F238E27FC236}">
                <a16:creationId xmlns:a16="http://schemas.microsoft.com/office/drawing/2014/main" id="{9E5F9C70-4813-AD7E-15ED-CCD0B1DB13EE}"/>
              </a:ext>
            </a:extLst>
          </p:cNvPr>
          <p:cNvSpPr>
            <a:spLocks noGrp="1"/>
          </p:cNvSpPr>
          <p:nvPr>
            <p:ph idx="1"/>
          </p:nvPr>
        </p:nvSpPr>
        <p:spPr>
          <a:xfrm>
            <a:off x="4581144" y="510047"/>
            <a:ext cx="6858000" cy="1645920"/>
          </a:xfrm>
        </p:spPr>
        <p:txBody>
          <a:bodyPr anchor="ctr">
            <a:normAutofit/>
          </a:bodyPr>
          <a:lstStyle/>
          <a:p>
            <a:r>
              <a:rPr lang="en-US" sz="1800" dirty="0">
                <a:latin typeface="Times New Roman" panose="02020603050405020304" pitchFamily="18" charset="0"/>
                <a:cs typeface="Times New Roman" panose="02020603050405020304" pitchFamily="18" charset="0"/>
              </a:rPr>
              <a:t>We measure the data by rotating the breadboard about 360 degrees.</a:t>
            </a:r>
          </a:p>
        </p:txBody>
      </p:sp>
      <p:pic>
        <p:nvPicPr>
          <p:cNvPr id="5" name="内容占位符 4" descr="图片包含 游戏机, 桌子, 电脑, 盘子&#10;&#10;描述已自动生成">
            <a:extLst>
              <a:ext uri="{FF2B5EF4-FFF2-40B4-BE49-F238E27FC236}">
                <a16:creationId xmlns:a16="http://schemas.microsoft.com/office/drawing/2014/main" id="{2203D4BD-4CB7-6E4F-B993-DBBE3FC4239E}"/>
              </a:ext>
            </a:extLst>
          </p:cNvPr>
          <p:cNvPicPr>
            <a:picLocks noChangeAspect="1"/>
          </p:cNvPicPr>
          <p:nvPr/>
        </p:nvPicPr>
        <p:blipFill rotWithShape="1">
          <a:blip r:embed="rId2">
            <a:extLst>
              <a:ext uri="{28A0092B-C50C-407E-A947-70E740481C1C}">
                <a14:useLocalDpi xmlns:a14="http://schemas.microsoft.com/office/drawing/2010/main" val="0"/>
              </a:ext>
            </a:extLst>
          </a:blip>
          <a:srcRect l="10058" r="16073"/>
          <a:stretch/>
        </p:blipFill>
        <p:spPr>
          <a:xfrm>
            <a:off x="557784" y="2606462"/>
            <a:ext cx="3584448" cy="3639312"/>
          </a:xfrm>
          <a:prstGeom prst="rect">
            <a:avLst/>
          </a:prstGeom>
        </p:spPr>
      </p:pic>
      <p:pic>
        <p:nvPicPr>
          <p:cNvPr id="9" name="图片 8" descr="图片包含 游戏机, 椅子, 桌子, 电脑&#10;&#10;描述已自动生成">
            <a:extLst>
              <a:ext uri="{FF2B5EF4-FFF2-40B4-BE49-F238E27FC236}">
                <a16:creationId xmlns:a16="http://schemas.microsoft.com/office/drawing/2014/main" id="{C2E4E97C-B2C2-FB50-AAEE-655BE1565C71}"/>
              </a:ext>
            </a:extLst>
          </p:cNvPr>
          <p:cNvPicPr>
            <a:picLocks noChangeAspect="1"/>
          </p:cNvPicPr>
          <p:nvPr/>
        </p:nvPicPr>
        <p:blipFill rotWithShape="1">
          <a:blip r:embed="rId3">
            <a:extLst>
              <a:ext uri="{28A0092B-C50C-407E-A947-70E740481C1C}">
                <a14:useLocalDpi xmlns:a14="http://schemas.microsoft.com/office/drawing/2010/main" val="0"/>
              </a:ext>
            </a:extLst>
          </a:blip>
          <a:srcRect l="7329" r="18801"/>
          <a:stretch/>
        </p:blipFill>
        <p:spPr>
          <a:xfrm>
            <a:off x="4347599" y="2606462"/>
            <a:ext cx="3584448" cy="3639312"/>
          </a:xfrm>
          <a:prstGeom prst="rect">
            <a:avLst/>
          </a:prstGeom>
        </p:spPr>
      </p:pic>
      <p:pic>
        <p:nvPicPr>
          <p:cNvPr id="7" name="图片 6" descr="图示&#10;&#10;描述已自动生成">
            <a:extLst>
              <a:ext uri="{FF2B5EF4-FFF2-40B4-BE49-F238E27FC236}">
                <a16:creationId xmlns:a16="http://schemas.microsoft.com/office/drawing/2014/main" id="{C8768406-252E-724F-8E1B-9DAAE417E93D}"/>
              </a:ext>
            </a:extLst>
          </p:cNvPr>
          <p:cNvPicPr>
            <a:picLocks noChangeAspect="1"/>
          </p:cNvPicPr>
          <p:nvPr/>
        </p:nvPicPr>
        <p:blipFill rotWithShape="1">
          <a:blip r:embed="rId4">
            <a:extLst>
              <a:ext uri="{28A0092B-C50C-407E-A947-70E740481C1C}">
                <a14:useLocalDpi xmlns:a14="http://schemas.microsoft.com/office/drawing/2010/main" val="0"/>
              </a:ext>
            </a:extLst>
          </a:blip>
          <a:srcRect l="10638" r="15492"/>
          <a:stretch/>
        </p:blipFill>
        <p:spPr>
          <a:xfrm>
            <a:off x="8137415" y="2606462"/>
            <a:ext cx="3584448" cy="3639312"/>
          </a:xfrm>
          <a:prstGeom prst="rect">
            <a:avLst/>
          </a:prstGeom>
        </p:spPr>
      </p:pic>
    </p:spTree>
    <p:extLst>
      <p:ext uri="{BB962C8B-B14F-4D97-AF65-F5344CB8AC3E}">
        <p14:creationId xmlns:p14="http://schemas.microsoft.com/office/powerpoint/2010/main" val="3955505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68C0DF99-1CBD-8DDE-9B47-F1B319AC0B75}"/>
              </a:ext>
            </a:extLst>
          </p:cNvPr>
          <p:cNvSpPr>
            <a:spLocks noGrp="1"/>
          </p:cNvSpPr>
          <p:nvPr>
            <p:ph type="title"/>
          </p:nvPr>
        </p:nvSpPr>
        <p:spPr>
          <a:xfrm>
            <a:off x="966952" y="1162069"/>
            <a:ext cx="2669406" cy="1781175"/>
          </a:xfrm>
        </p:spPr>
        <p:txBody>
          <a:bodyPr vert="horz" lIns="91440" tIns="45720" rIns="91440" bIns="45720" rtlCol="0" anchor="ctr">
            <a:normAutofit/>
          </a:bodyPr>
          <a:lstStyle/>
          <a:p>
            <a:r>
              <a:rPr lang="en-US" altLang="zh-CN" sz="3200" dirty="0">
                <a:solidFill>
                  <a:schemeClr val="bg2"/>
                </a:solidFill>
              </a:rPr>
              <a:t>Gyroscopes</a:t>
            </a:r>
            <a:endParaRPr lang="en-US" altLang="zh-CN" sz="3200" kern="1200" dirty="0">
              <a:solidFill>
                <a:schemeClr val="bg2"/>
              </a:solidFill>
              <a:latin typeface="+mj-lt"/>
              <a:ea typeface="+mj-ea"/>
              <a:cs typeface="+mj-cs"/>
            </a:endParaRPr>
          </a:p>
        </p:txBody>
      </p:sp>
      <p:graphicFrame>
        <p:nvGraphicFramePr>
          <p:cNvPr id="6" name="内容占位符 5">
            <a:extLst>
              <a:ext uri="{FF2B5EF4-FFF2-40B4-BE49-F238E27FC236}">
                <a16:creationId xmlns:a16="http://schemas.microsoft.com/office/drawing/2014/main" id="{43FC2FD4-C06E-8DDA-119D-A94F2F5063D5}"/>
              </a:ext>
            </a:extLst>
          </p:cNvPr>
          <p:cNvGraphicFramePr>
            <a:graphicFrameLocks noGrp="1"/>
          </p:cNvGraphicFramePr>
          <p:nvPr>
            <p:ph idx="1"/>
            <p:extLst>
              <p:ext uri="{D42A27DB-BD31-4B8C-83A1-F6EECF244321}">
                <p14:modId xmlns:p14="http://schemas.microsoft.com/office/powerpoint/2010/main" val="1141459338"/>
              </p:ext>
            </p:extLst>
          </p:nvPr>
        </p:nvGraphicFramePr>
        <p:xfrm>
          <a:off x="4621960" y="2661433"/>
          <a:ext cx="5898351" cy="1646617"/>
        </p:xfrm>
        <a:graphic>
          <a:graphicData uri="http://schemas.openxmlformats.org/drawingml/2006/table">
            <a:tbl>
              <a:tblPr firstRow="1" firstCol="1" bandRow="1">
                <a:tableStyleId>{5C22544A-7EE6-4342-B048-85BDC9FD1C3A}</a:tableStyleId>
              </a:tblPr>
              <a:tblGrid>
                <a:gridCol w="842520">
                  <a:extLst>
                    <a:ext uri="{9D8B030D-6E8A-4147-A177-3AD203B41FA5}">
                      <a16:colId xmlns:a16="http://schemas.microsoft.com/office/drawing/2014/main" val="104482393"/>
                    </a:ext>
                  </a:extLst>
                </a:gridCol>
                <a:gridCol w="842520">
                  <a:extLst>
                    <a:ext uri="{9D8B030D-6E8A-4147-A177-3AD203B41FA5}">
                      <a16:colId xmlns:a16="http://schemas.microsoft.com/office/drawing/2014/main" val="656864975"/>
                    </a:ext>
                  </a:extLst>
                </a:gridCol>
                <a:gridCol w="842520">
                  <a:extLst>
                    <a:ext uri="{9D8B030D-6E8A-4147-A177-3AD203B41FA5}">
                      <a16:colId xmlns:a16="http://schemas.microsoft.com/office/drawing/2014/main" val="77235488"/>
                    </a:ext>
                  </a:extLst>
                </a:gridCol>
                <a:gridCol w="842520">
                  <a:extLst>
                    <a:ext uri="{9D8B030D-6E8A-4147-A177-3AD203B41FA5}">
                      <a16:colId xmlns:a16="http://schemas.microsoft.com/office/drawing/2014/main" val="2892984878"/>
                    </a:ext>
                  </a:extLst>
                </a:gridCol>
                <a:gridCol w="842520">
                  <a:extLst>
                    <a:ext uri="{9D8B030D-6E8A-4147-A177-3AD203B41FA5}">
                      <a16:colId xmlns:a16="http://schemas.microsoft.com/office/drawing/2014/main" val="890928996"/>
                    </a:ext>
                  </a:extLst>
                </a:gridCol>
                <a:gridCol w="842520">
                  <a:extLst>
                    <a:ext uri="{9D8B030D-6E8A-4147-A177-3AD203B41FA5}">
                      <a16:colId xmlns:a16="http://schemas.microsoft.com/office/drawing/2014/main" val="1299715683"/>
                    </a:ext>
                  </a:extLst>
                </a:gridCol>
                <a:gridCol w="843231">
                  <a:extLst>
                    <a:ext uri="{9D8B030D-6E8A-4147-A177-3AD203B41FA5}">
                      <a16:colId xmlns:a16="http://schemas.microsoft.com/office/drawing/2014/main" val="1926707057"/>
                    </a:ext>
                  </a:extLst>
                </a:gridCol>
              </a:tblGrid>
              <a:tr h="406811">
                <a:tc>
                  <a:txBody>
                    <a:bodyPr/>
                    <a:lstStyle/>
                    <a:p>
                      <a:pPr algn="ctr"/>
                      <a:r>
                        <a:rPr lang="en-US" sz="1050" kern="100">
                          <a:effectLst/>
                        </a:rPr>
                        <a:t>Z-angular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70500292"/>
                  </a:ext>
                </a:extLst>
              </a:tr>
              <a:tr h="426183">
                <a:tc>
                  <a:txBody>
                    <a:bodyPr/>
                    <a:lstStyle/>
                    <a:p>
                      <a:pPr algn="ctr"/>
                      <a:r>
                        <a:rPr lang="en-US" sz="1050" kern="100">
                          <a:effectLst/>
                        </a:rPr>
                        <a:t>average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153.94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186.9581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dirty="0">
                          <a:effectLst/>
                        </a:rPr>
                        <a:t>142.3384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178.1926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117.1111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118.7393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6602984"/>
                  </a:ext>
                </a:extLst>
              </a:tr>
              <a:tr h="813623">
                <a:tc>
                  <a:txBody>
                    <a:bodyPr/>
                    <a:lstStyle/>
                    <a:p>
                      <a:pPr algn="ctr"/>
                      <a:r>
                        <a:rPr lang="en-US" sz="1050" kern="100">
                          <a:effectLst/>
                        </a:rPr>
                        <a:t>Percent error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ctr"/>
                      <a:r>
                        <a:rPr lang="en-US" sz="1100" kern="100">
                          <a:effectLst/>
                        </a:rPr>
                        <a:t>-17.66%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a:effectLst/>
                        </a:rPr>
                        <a:t>-20.12%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dirty="0">
                          <a:effectLst/>
                        </a:rPr>
                        <a:t>-1.37%</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538893780"/>
                  </a:ext>
                </a:extLst>
              </a:tr>
            </a:tbl>
          </a:graphicData>
        </a:graphic>
      </p:graphicFrame>
      <p:graphicFrame>
        <p:nvGraphicFramePr>
          <p:cNvPr id="7" name="表格 6">
            <a:extLst>
              <a:ext uri="{FF2B5EF4-FFF2-40B4-BE49-F238E27FC236}">
                <a16:creationId xmlns:a16="http://schemas.microsoft.com/office/drawing/2014/main" id="{B8393B2C-3C01-03B6-405F-617015C4264D}"/>
              </a:ext>
            </a:extLst>
          </p:cNvPr>
          <p:cNvGraphicFramePr>
            <a:graphicFrameLocks noGrp="1"/>
          </p:cNvGraphicFramePr>
          <p:nvPr>
            <p:extLst>
              <p:ext uri="{D42A27DB-BD31-4B8C-83A1-F6EECF244321}">
                <p14:modId xmlns:p14="http://schemas.microsoft.com/office/powerpoint/2010/main" val="676060924"/>
              </p:ext>
            </p:extLst>
          </p:nvPr>
        </p:nvGraphicFramePr>
        <p:xfrm>
          <a:off x="4621955" y="4785541"/>
          <a:ext cx="5898351" cy="1558698"/>
        </p:xfrm>
        <a:graphic>
          <a:graphicData uri="http://schemas.openxmlformats.org/drawingml/2006/table">
            <a:tbl>
              <a:tblPr firstRow="1" firstCol="1" bandRow="1">
                <a:tableStyleId>{5C22544A-7EE6-4342-B048-85BDC9FD1C3A}</a:tableStyleId>
              </a:tblPr>
              <a:tblGrid>
                <a:gridCol w="842520">
                  <a:extLst>
                    <a:ext uri="{9D8B030D-6E8A-4147-A177-3AD203B41FA5}">
                      <a16:colId xmlns:a16="http://schemas.microsoft.com/office/drawing/2014/main" val="2556264087"/>
                    </a:ext>
                  </a:extLst>
                </a:gridCol>
                <a:gridCol w="842520">
                  <a:extLst>
                    <a:ext uri="{9D8B030D-6E8A-4147-A177-3AD203B41FA5}">
                      <a16:colId xmlns:a16="http://schemas.microsoft.com/office/drawing/2014/main" val="902253825"/>
                    </a:ext>
                  </a:extLst>
                </a:gridCol>
                <a:gridCol w="842520">
                  <a:extLst>
                    <a:ext uri="{9D8B030D-6E8A-4147-A177-3AD203B41FA5}">
                      <a16:colId xmlns:a16="http://schemas.microsoft.com/office/drawing/2014/main" val="2080675434"/>
                    </a:ext>
                  </a:extLst>
                </a:gridCol>
                <a:gridCol w="842520">
                  <a:extLst>
                    <a:ext uri="{9D8B030D-6E8A-4147-A177-3AD203B41FA5}">
                      <a16:colId xmlns:a16="http://schemas.microsoft.com/office/drawing/2014/main" val="592109764"/>
                    </a:ext>
                  </a:extLst>
                </a:gridCol>
                <a:gridCol w="842520">
                  <a:extLst>
                    <a:ext uri="{9D8B030D-6E8A-4147-A177-3AD203B41FA5}">
                      <a16:colId xmlns:a16="http://schemas.microsoft.com/office/drawing/2014/main" val="3860329469"/>
                    </a:ext>
                  </a:extLst>
                </a:gridCol>
                <a:gridCol w="842520">
                  <a:extLst>
                    <a:ext uri="{9D8B030D-6E8A-4147-A177-3AD203B41FA5}">
                      <a16:colId xmlns:a16="http://schemas.microsoft.com/office/drawing/2014/main" val="2124170166"/>
                    </a:ext>
                  </a:extLst>
                </a:gridCol>
                <a:gridCol w="843231">
                  <a:extLst>
                    <a:ext uri="{9D8B030D-6E8A-4147-A177-3AD203B41FA5}">
                      <a16:colId xmlns:a16="http://schemas.microsoft.com/office/drawing/2014/main" val="4054807290"/>
                    </a:ext>
                  </a:extLst>
                </a:gridCol>
              </a:tblGrid>
              <a:tr h="385090">
                <a:tc>
                  <a:txBody>
                    <a:bodyPr/>
                    <a:lstStyle/>
                    <a:p>
                      <a:pPr algn="ctr"/>
                      <a:r>
                        <a:rPr lang="en-US" sz="1050" kern="100">
                          <a:effectLst/>
                        </a:rPr>
                        <a:t>Y-angular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93070130"/>
                  </a:ext>
                </a:extLst>
              </a:tr>
              <a:tr h="403427">
                <a:tc>
                  <a:txBody>
                    <a:bodyPr/>
                    <a:lstStyle/>
                    <a:p>
                      <a:pPr algn="ctr"/>
                      <a:r>
                        <a:rPr lang="en-US" sz="1050" kern="100">
                          <a:effectLst/>
                        </a:rPr>
                        <a:t>average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129.6429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145.4154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186.5878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dirty="0">
                          <a:effectLst/>
                        </a:rPr>
                        <a:t>200.64</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172.8174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200.77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6272899"/>
                  </a:ext>
                </a:extLst>
              </a:tr>
              <a:tr h="770181">
                <a:tc>
                  <a:txBody>
                    <a:bodyPr/>
                    <a:lstStyle/>
                    <a:p>
                      <a:pPr algn="ctr"/>
                      <a:r>
                        <a:rPr lang="en-US" sz="1050" kern="100">
                          <a:effectLst/>
                        </a:rPr>
                        <a:t>Percent error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ctr"/>
                      <a:r>
                        <a:rPr lang="en-US" sz="1100" kern="100">
                          <a:effectLst/>
                        </a:rPr>
                        <a:t>-10.85%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a:effectLst/>
                        </a:rPr>
                        <a:t>-7.00%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dirty="0">
                          <a:effectLst/>
                        </a:rPr>
                        <a:t>-13.92%</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432615564"/>
                  </a:ext>
                </a:extLst>
              </a:tr>
            </a:tbl>
          </a:graphicData>
        </a:graphic>
      </p:graphicFrame>
      <p:graphicFrame>
        <p:nvGraphicFramePr>
          <p:cNvPr id="8" name="表格 7">
            <a:extLst>
              <a:ext uri="{FF2B5EF4-FFF2-40B4-BE49-F238E27FC236}">
                <a16:creationId xmlns:a16="http://schemas.microsoft.com/office/drawing/2014/main" id="{145FDA9C-BEDA-BA84-0C6F-59391C9BEF92}"/>
              </a:ext>
            </a:extLst>
          </p:cNvPr>
          <p:cNvGraphicFramePr>
            <a:graphicFrameLocks noGrp="1"/>
          </p:cNvGraphicFramePr>
          <p:nvPr>
            <p:extLst>
              <p:ext uri="{D42A27DB-BD31-4B8C-83A1-F6EECF244321}">
                <p14:modId xmlns:p14="http://schemas.microsoft.com/office/powerpoint/2010/main" val="1481919204"/>
              </p:ext>
            </p:extLst>
          </p:nvPr>
        </p:nvGraphicFramePr>
        <p:xfrm>
          <a:off x="4621959" y="752239"/>
          <a:ext cx="5898352" cy="1481914"/>
        </p:xfrm>
        <a:graphic>
          <a:graphicData uri="http://schemas.openxmlformats.org/drawingml/2006/table">
            <a:tbl>
              <a:tblPr firstRow="1" firstCol="1" bandRow="1">
                <a:tableStyleId>{5C22544A-7EE6-4342-B048-85BDC9FD1C3A}</a:tableStyleId>
              </a:tblPr>
              <a:tblGrid>
                <a:gridCol w="842520">
                  <a:extLst>
                    <a:ext uri="{9D8B030D-6E8A-4147-A177-3AD203B41FA5}">
                      <a16:colId xmlns:a16="http://schemas.microsoft.com/office/drawing/2014/main" val="1064721606"/>
                    </a:ext>
                  </a:extLst>
                </a:gridCol>
                <a:gridCol w="842520">
                  <a:extLst>
                    <a:ext uri="{9D8B030D-6E8A-4147-A177-3AD203B41FA5}">
                      <a16:colId xmlns:a16="http://schemas.microsoft.com/office/drawing/2014/main" val="746546641"/>
                    </a:ext>
                  </a:extLst>
                </a:gridCol>
                <a:gridCol w="842520">
                  <a:extLst>
                    <a:ext uri="{9D8B030D-6E8A-4147-A177-3AD203B41FA5}">
                      <a16:colId xmlns:a16="http://schemas.microsoft.com/office/drawing/2014/main" val="693513754"/>
                    </a:ext>
                  </a:extLst>
                </a:gridCol>
                <a:gridCol w="842520">
                  <a:extLst>
                    <a:ext uri="{9D8B030D-6E8A-4147-A177-3AD203B41FA5}">
                      <a16:colId xmlns:a16="http://schemas.microsoft.com/office/drawing/2014/main" val="3306438124"/>
                    </a:ext>
                  </a:extLst>
                </a:gridCol>
                <a:gridCol w="842520">
                  <a:extLst>
                    <a:ext uri="{9D8B030D-6E8A-4147-A177-3AD203B41FA5}">
                      <a16:colId xmlns:a16="http://schemas.microsoft.com/office/drawing/2014/main" val="1836355742"/>
                    </a:ext>
                  </a:extLst>
                </a:gridCol>
                <a:gridCol w="842520">
                  <a:extLst>
                    <a:ext uri="{9D8B030D-6E8A-4147-A177-3AD203B41FA5}">
                      <a16:colId xmlns:a16="http://schemas.microsoft.com/office/drawing/2014/main" val="1650030032"/>
                    </a:ext>
                  </a:extLst>
                </a:gridCol>
                <a:gridCol w="843232">
                  <a:extLst>
                    <a:ext uri="{9D8B030D-6E8A-4147-A177-3AD203B41FA5}">
                      <a16:colId xmlns:a16="http://schemas.microsoft.com/office/drawing/2014/main" val="3439635163"/>
                    </a:ext>
                  </a:extLst>
                </a:gridCol>
              </a:tblGrid>
              <a:tr h="366120">
                <a:tc>
                  <a:txBody>
                    <a:bodyPr/>
                    <a:lstStyle/>
                    <a:p>
                      <a:pPr algn="ctr"/>
                      <a:r>
                        <a:rPr lang="en-US" sz="1050" kern="100">
                          <a:effectLst/>
                        </a:rPr>
                        <a:t>X-angular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90241519"/>
                  </a:ext>
                </a:extLst>
              </a:tr>
              <a:tr h="383554">
                <a:tc>
                  <a:txBody>
                    <a:bodyPr/>
                    <a:lstStyle/>
                    <a:p>
                      <a:pPr algn="ctr"/>
                      <a:r>
                        <a:rPr lang="en-US" sz="1050" kern="100">
                          <a:effectLst/>
                        </a:rPr>
                        <a:t>average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144.5923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147.015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189.4419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205.175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201.2956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209.6681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5998622"/>
                  </a:ext>
                </a:extLst>
              </a:tr>
              <a:tr h="732240">
                <a:tc>
                  <a:txBody>
                    <a:bodyPr/>
                    <a:lstStyle/>
                    <a:p>
                      <a:pPr algn="ctr"/>
                      <a:r>
                        <a:rPr lang="en-US" sz="1050" kern="100">
                          <a:effectLst/>
                        </a:rPr>
                        <a:t>Percent error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ctr"/>
                      <a:r>
                        <a:rPr lang="en-US" sz="1100" kern="100">
                          <a:effectLst/>
                        </a:rPr>
                        <a:t>-1.65%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a:effectLst/>
                        </a:rPr>
                        <a:t>-7.67%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dirty="0">
                          <a:effectLst/>
                        </a:rPr>
                        <a:t>-3.99%</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2407960930"/>
                  </a:ext>
                </a:extLst>
              </a:tr>
            </a:tbl>
          </a:graphicData>
        </a:graphic>
      </p:graphicFrame>
      <p:sp>
        <p:nvSpPr>
          <p:cNvPr id="9" name="Rectangle 1">
            <a:extLst>
              <a:ext uri="{FF2B5EF4-FFF2-40B4-BE49-F238E27FC236}">
                <a16:creationId xmlns:a16="http://schemas.microsoft.com/office/drawing/2014/main" id="{09C75A7D-2771-A3A8-3BF0-EB6A199937E1}"/>
              </a:ext>
            </a:extLst>
          </p:cNvPr>
          <p:cNvSpPr>
            <a:spLocks noChangeArrowheads="1"/>
          </p:cNvSpPr>
          <p:nvPr/>
        </p:nvSpPr>
        <p:spPr bwMode="auto">
          <a:xfrm>
            <a:off x="1461154" y="-18476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997390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6AF4E3D6-7230-4B6A-1E77-4DE445F0041C}"/>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altLang="zh-CN" sz="3200" kern="1200" dirty="0">
                <a:solidFill>
                  <a:srgbClr val="FFFFFF"/>
                </a:solidFill>
                <a:latin typeface="+mj-lt"/>
                <a:ea typeface="+mj-ea"/>
                <a:cs typeface="+mj-cs"/>
              </a:rPr>
              <a:t>Accelerator</a:t>
            </a:r>
          </a:p>
        </p:txBody>
      </p:sp>
      <p:graphicFrame>
        <p:nvGraphicFramePr>
          <p:cNvPr id="6" name="内容占位符 5">
            <a:extLst>
              <a:ext uri="{FF2B5EF4-FFF2-40B4-BE49-F238E27FC236}">
                <a16:creationId xmlns:a16="http://schemas.microsoft.com/office/drawing/2014/main" id="{E9DC9391-FEF4-D885-E00F-5C3B91AB4519}"/>
              </a:ext>
            </a:extLst>
          </p:cNvPr>
          <p:cNvGraphicFramePr>
            <a:graphicFrameLocks noGrp="1"/>
          </p:cNvGraphicFramePr>
          <p:nvPr>
            <p:ph idx="1"/>
            <p:extLst>
              <p:ext uri="{D42A27DB-BD31-4B8C-83A1-F6EECF244321}">
                <p14:modId xmlns:p14="http://schemas.microsoft.com/office/powerpoint/2010/main" val="615738182"/>
              </p:ext>
            </p:extLst>
          </p:nvPr>
        </p:nvGraphicFramePr>
        <p:xfrm>
          <a:off x="4828415" y="4805465"/>
          <a:ext cx="5541266" cy="1517514"/>
        </p:xfrm>
        <a:graphic>
          <a:graphicData uri="http://schemas.openxmlformats.org/drawingml/2006/table">
            <a:tbl>
              <a:tblPr firstRow="1" firstCol="1" bandRow="1">
                <a:tableStyleId>{5C22544A-7EE6-4342-B048-85BDC9FD1C3A}</a:tableStyleId>
              </a:tblPr>
              <a:tblGrid>
                <a:gridCol w="791514">
                  <a:extLst>
                    <a:ext uri="{9D8B030D-6E8A-4147-A177-3AD203B41FA5}">
                      <a16:colId xmlns:a16="http://schemas.microsoft.com/office/drawing/2014/main" val="2064833172"/>
                    </a:ext>
                  </a:extLst>
                </a:gridCol>
                <a:gridCol w="791514">
                  <a:extLst>
                    <a:ext uri="{9D8B030D-6E8A-4147-A177-3AD203B41FA5}">
                      <a16:colId xmlns:a16="http://schemas.microsoft.com/office/drawing/2014/main" val="3746914267"/>
                    </a:ext>
                  </a:extLst>
                </a:gridCol>
                <a:gridCol w="791514">
                  <a:extLst>
                    <a:ext uri="{9D8B030D-6E8A-4147-A177-3AD203B41FA5}">
                      <a16:colId xmlns:a16="http://schemas.microsoft.com/office/drawing/2014/main" val="648752514"/>
                    </a:ext>
                  </a:extLst>
                </a:gridCol>
                <a:gridCol w="791514">
                  <a:extLst>
                    <a:ext uri="{9D8B030D-6E8A-4147-A177-3AD203B41FA5}">
                      <a16:colId xmlns:a16="http://schemas.microsoft.com/office/drawing/2014/main" val="2210532394"/>
                    </a:ext>
                  </a:extLst>
                </a:gridCol>
                <a:gridCol w="791514">
                  <a:extLst>
                    <a:ext uri="{9D8B030D-6E8A-4147-A177-3AD203B41FA5}">
                      <a16:colId xmlns:a16="http://schemas.microsoft.com/office/drawing/2014/main" val="3286767862"/>
                    </a:ext>
                  </a:extLst>
                </a:gridCol>
                <a:gridCol w="791514">
                  <a:extLst>
                    <a:ext uri="{9D8B030D-6E8A-4147-A177-3AD203B41FA5}">
                      <a16:colId xmlns:a16="http://schemas.microsoft.com/office/drawing/2014/main" val="217197800"/>
                    </a:ext>
                  </a:extLst>
                </a:gridCol>
                <a:gridCol w="792182">
                  <a:extLst>
                    <a:ext uri="{9D8B030D-6E8A-4147-A177-3AD203B41FA5}">
                      <a16:colId xmlns:a16="http://schemas.microsoft.com/office/drawing/2014/main" val="1498843855"/>
                    </a:ext>
                  </a:extLst>
                </a:gridCol>
              </a:tblGrid>
              <a:tr h="370556">
                <a:tc>
                  <a:txBody>
                    <a:bodyPr/>
                    <a:lstStyle/>
                    <a:p>
                      <a:pPr algn="ctr"/>
                      <a:r>
                        <a:rPr lang="en-US" sz="1050" kern="100">
                          <a:effectLst/>
                        </a:rPr>
                        <a:t>Z-acc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52130316"/>
                  </a:ext>
                </a:extLst>
              </a:tr>
              <a:tr h="388201">
                <a:tc>
                  <a:txBody>
                    <a:bodyPr/>
                    <a:lstStyle/>
                    <a:p>
                      <a:pPr algn="ctr"/>
                      <a:r>
                        <a:rPr lang="en-US" sz="1050" kern="100">
                          <a:effectLst/>
                        </a:rPr>
                        <a:t>average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0.899643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0.657143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0.897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0.585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0.884375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0.5625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2260891"/>
                  </a:ext>
                </a:extLst>
              </a:tr>
              <a:tr h="758757">
                <a:tc>
                  <a:txBody>
                    <a:bodyPr/>
                    <a:lstStyle/>
                    <a:p>
                      <a:pPr algn="ctr"/>
                      <a:r>
                        <a:rPr lang="en-US" sz="1050" kern="100">
                          <a:effectLst/>
                        </a:rPr>
                        <a:t>Percent error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ctr"/>
                      <a:r>
                        <a:rPr lang="en-US" sz="1100" kern="100">
                          <a:effectLst/>
                        </a:rPr>
                        <a:t>36.90%</a:t>
                      </a:r>
                      <a:endParaRPr lang="zh-CN" sz="1050" kern="100">
                        <a:effectLst/>
                      </a:endParaRPr>
                    </a:p>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dirty="0">
                          <a:effectLst/>
                        </a:rPr>
                        <a:t>53.33%</a:t>
                      </a:r>
                      <a:endParaRPr lang="zh-CN" sz="1050" kern="100" dirty="0">
                        <a:effectLst/>
                      </a:endParaRPr>
                    </a:p>
                    <a:p>
                      <a:pPr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dirty="0">
                          <a:effectLst/>
                        </a:rPr>
                        <a:t>57.22%</a:t>
                      </a:r>
                      <a:endParaRPr lang="zh-CN" sz="1050" kern="100" dirty="0">
                        <a:effectLst/>
                      </a:endParaRPr>
                    </a:p>
                    <a:p>
                      <a:pPr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3475425763"/>
                  </a:ext>
                </a:extLst>
              </a:tr>
            </a:tbl>
          </a:graphicData>
        </a:graphic>
      </p:graphicFrame>
      <p:graphicFrame>
        <p:nvGraphicFramePr>
          <p:cNvPr id="8" name="表格 7">
            <a:extLst>
              <a:ext uri="{FF2B5EF4-FFF2-40B4-BE49-F238E27FC236}">
                <a16:creationId xmlns:a16="http://schemas.microsoft.com/office/drawing/2014/main" id="{1901D86A-9195-9966-DA71-3C0CD6CC8589}"/>
              </a:ext>
            </a:extLst>
          </p:cNvPr>
          <p:cNvGraphicFramePr>
            <a:graphicFrameLocks noGrp="1"/>
          </p:cNvGraphicFramePr>
          <p:nvPr>
            <p:extLst>
              <p:ext uri="{D42A27DB-BD31-4B8C-83A1-F6EECF244321}">
                <p14:modId xmlns:p14="http://schemas.microsoft.com/office/powerpoint/2010/main" val="2669231031"/>
              </p:ext>
            </p:extLst>
          </p:nvPr>
        </p:nvGraphicFramePr>
        <p:xfrm>
          <a:off x="4828416" y="2773680"/>
          <a:ext cx="5541266" cy="1517514"/>
        </p:xfrm>
        <a:graphic>
          <a:graphicData uri="http://schemas.openxmlformats.org/drawingml/2006/table">
            <a:tbl>
              <a:tblPr firstRow="1" firstCol="1" bandRow="1">
                <a:tableStyleId>{5C22544A-7EE6-4342-B048-85BDC9FD1C3A}</a:tableStyleId>
              </a:tblPr>
              <a:tblGrid>
                <a:gridCol w="791514">
                  <a:extLst>
                    <a:ext uri="{9D8B030D-6E8A-4147-A177-3AD203B41FA5}">
                      <a16:colId xmlns:a16="http://schemas.microsoft.com/office/drawing/2014/main" val="1147752722"/>
                    </a:ext>
                  </a:extLst>
                </a:gridCol>
                <a:gridCol w="791514">
                  <a:extLst>
                    <a:ext uri="{9D8B030D-6E8A-4147-A177-3AD203B41FA5}">
                      <a16:colId xmlns:a16="http://schemas.microsoft.com/office/drawing/2014/main" val="2215456408"/>
                    </a:ext>
                  </a:extLst>
                </a:gridCol>
                <a:gridCol w="791514">
                  <a:extLst>
                    <a:ext uri="{9D8B030D-6E8A-4147-A177-3AD203B41FA5}">
                      <a16:colId xmlns:a16="http://schemas.microsoft.com/office/drawing/2014/main" val="1337699027"/>
                    </a:ext>
                  </a:extLst>
                </a:gridCol>
                <a:gridCol w="791514">
                  <a:extLst>
                    <a:ext uri="{9D8B030D-6E8A-4147-A177-3AD203B41FA5}">
                      <a16:colId xmlns:a16="http://schemas.microsoft.com/office/drawing/2014/main" val="3869271194"/>
                    </a:ext>
                  </a:extLst>
                </a:gridCol>
                <a:gridCol w="791514">
                  <a:extLst>
                    <a:ext uri="{9D8B030D-6E8A-4147-A177-3AD203B41FA5}">
                      <a16:colId xmlns:a16="http://schemas.microsoft.com/office/drawing/2014/main" val="2445040876"/>
                    </a:ext>
                  </a:extLst>
                </a:gridCol>
                <a:gridCol w="791514">
                  <a:extLst>
                    <a:ext uri="{9D8B030D-6E8A-4147-A177-3AD203B41FA5}">
                      <a16:colId xmlns:a16="http://schemas.microsoft.com/office/drawing/2014/main" val="4074616520"/>
                    </a:ext>
                  </a:extLst>
                </a:gridCol>
                <a:gridCol w="792182">
                  <a:extLst>
                    <a:ext uri="{9D8B030D-6E8A-4147-A177-3AD203B41FA5}">
                      <a16:colId xmlns:a16="http://schemas.microsoft.com/office/drawing/2014/main" val="2617498287"/>
                    </a:ext>
                  </a:extLst>
                </a:gridCol>
              </a:tblGrid>
              <a:tr h="370556">
                <a:tc>
                  <a:txBody>
                    <a:bodyPr/>
                    <a:lstStyle/>
                    <a:p>
                      <a:pPr algn="ctr"/>
                      <a:r>
                        <a:rPr lang="en-US" sz="1050" kern="100">
                          <a:effectLst/>
                        </a:rPr>
                        <a:t>Y-acc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IMU3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050" kern="100">
                          <a:effectLst/>
                        </a:rPr>
                        <a:t>TRUE3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7212149"/>
                  </a:ext>
                </a:extLst>
              </a:tr>
              <a:tr h="388201">
                <a:tc>
                  <a:txBody>
                    <a:bodyPr/>
                    <a:lstStyle/>
                    <a:p>
                      <a:pPr algn="ctr"/>
                      <a:r>
                        <a:rPr lang="en-US" sz="1050" kern="100">
                          <a:effectLst/>
                        </a:rPr>
                        <a:t>average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0.997059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0.623529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0.998889</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dirty="0">
                          <a:effectLst/>
                        </a:rPr>
                        <a:t>0.640741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0.988077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1100" kern="100">
                          <a:effectLst/>
                        </a:rPr>
                        <a:t>0.602308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62081489"/>
                  </a:ext>
                </a:extLst>
              </a:tr>
              <a:tr h="758757">
                <a:tc>
                  <a:txBody>
                    <a:bodyPr/>
                    <a:lstStyle/>
                    <a:p>
                      <a:pPr algn="ctr"/>
                      <a:r>
                        <a:rPr lang="en-US" sz="1050" kern="100">
                          <a:effectLst/>
                        </a:rPr>
                        <a:t>Percent error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ctr"/>
                      <a:r>
                        <a:rPr lang="en-US" sz="1100" kern="100">
                          <a:effectLst/>
                        </a:rPr>
                        <a:t>59.91%</a:t>
                      </a:r>
                      <a:endParaRPr lang="zh-CN" sz="1050" kern="100">
                        <a:effectLst/>
                      </a:endParaRPr>
                    </a:p>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a:effectLst/>
                        </a:rPr>
                        <a:t>55.90%</a:t>
                      </a:r>
                      <a:endParaRPr lang="zh-CN" sz="1050" kern="100">
                        <a:effectLst/>
                      </a:endParaRPr>
                    </a:p>
                    <a:p>
                      <a:pPr algn="ctr"/>
                      <a:r>
                        <a:rPr lang="en-US" sz="1050" kern="10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dirty="0">
                          <a:effectLst/>
                        </a:rPr>
                        <a:t>64.05%</a:t>
                      </a:r>
                      <a:endParaRPr lang="zh-CN" sz="1050" kern="100" dirty="0">
                        <a:effectLst/>
                      </a:endParaRPr>
                    </a:p>
                    <a:p>
                      <a:pPr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481964668"/>
                  </a:ext>
                </a:extLst>
              </a:tr>
            </a:tbl>
          </a:graphicData>
        </a:graphic>
      </p:graphicFrame>
      <p:graphicFrame>
        <p:nvGraphicFramePr>
          <p:cNvPr id="9" name="表格 8">
            <a:extLst>
              <a:ext uri="{FF2B5EF4-FFF2-40B4-BE49-F238E27FC236}">
                <a16:creationId xmlns:a16="http://schemas.microsoft.com/office/drawing/2014/main" id="{53CE9711-5D9A-4F6C-27B9-487B82691C1B}"/>
              </a:ext>
            </a:extLst>
          </p:cNvPr>
          <p:cNvGraphicFramePr>
            <a:graphicFrameLocks noGrp="1"/>
          </p:cNvGraphicFramePr>
          <p:nvPr>
            <p:extLst>
              <p:ext uri="{D42A27DB-BD31-4B8C-83A1-F6EECF244321}">
                <p14:modId xmlns:p14="http://schemas.microsoft.com/office/powerpoint/2010/main" val="2991856252"/>
              </p:ext>
            </p:extLst>
          </p:nvPr>
        </p:nvGraphicFramePr>
        <p:xfrm>
          <a:off x="4828417" y="778213"/>
          <a:ext cx="5541266" cy="1529331"/>
        </p:xfrm>
        <a:graphic>
          <a:graphicData uri="http://schemas.openxmlformats.org/drawingml/2006/table">
            <a:tbl>
              <a:tblPr firstRow="1" firstCol="1" bandRow="1">
                <a:tableStyleId>{5C22544A-7EE6-4342-B048-85BDC9FD1C3A}</a:tableStyleId>
              </a:tblPr>
              <a:tblGrid>
                <a:gridCol w="791514">
                  <a:extLst>
                    <a:ext uri="{9D8B030D-6E8A-4147-A177-3AD203B41FA5}">
                      <a16:colId xmlns:a16="http://schemas.microsoft.com/office/drawing/2014/main" val="562213055"/>
                    </a:ext>
                  </a:extLst>
                </a:gridCol>
                <a:gridCol w="791514">
                  <a:extLst>
                    <a:ext uri="{9D8B030D-6E8A-4147-A177-3AD203B41FA5}">
                      <a16:colId xmlns:a16="http://schemas.microsoft.com/office/drawing/2014/main" val="3560954634"/>
                    </a:ext>
                  </a:extLst>
                </a:gridCol>
                <a:gridCol w="791514">
                  <a:extLst>
                    <a:ext uri="{9D8B030D-6E8A-4147-A177-3AD203B41FA5}">
                      <a16:colId xmlns:a16="http://schemas.microsoft.com/office/drawing/2014/main" val="1515599344"/>
                    </a:ext>
                  </a:extLst>
                </a:gridCol>
                <a:gridCol w="791514">
                  <a:extLst>
                    <a:ext uri="{9D8B030D-6E8A-4147-A177-3AD203B41FA5}">
                      <a16:colId xmlns:a16="http://schemas.microsoft.com/office/drawing/2014/main" val="1489544393"/>
                    </a:ext>
                  </a:extLst>
                </a:gridCol>
                <a:gridCol w="791514">
                  <a:extLst>
                    <a:ext uri="{9D8B030D-6E8A-4147-A177-3AD203B41FA5}">
                      <a16:colId xmlns:a16="http://schemas.microsoft.com/office/drawing/2014/main" val="3311053942"/>
                    </a:ext>
                  </a:extLst>
                </a:gridCol>
                <a:gridCol w="791514">
                  <a:extLst>
                    <a:ext uri="{9D8B030D-6E8A-4147-A177-3AD203B41FA5}">
                      <a16:colId xmlns:a16="http://schemas.microsoft.com/office/drawing/2014/main" val="2990995655"/>
                    </a:ext>
                  </a:extLst>
                </a:gridCol>
                <a:gridCol w="792182">
                  <a:extLst>
                    <a:ext uri="{9D8B030D-6E8A-4147-A177-3AD203B41FA5}">
                      <a16:colId xmlns:a16="http://schemas.microsoft.com/office/drawing/2014/main" val="328704772"/>
                    </a:ext>
                  </a:extLst>
                </a:gridCol>
              </a:tblGrid>
              <a:tr h="382372">
                <a:tc>
                  <a:txBody>
                    <a:bodyPr/>
                    <a:lstStyle/>
                    <a:p>
                      <a:pPr algn="just"/>
                      <a:r>
                        <a:rPr lang="en-US" sz="1050" kern="100">
                          <a:effectLst/>
                        </a:rPr>
                        <a:t>X-acc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IMU1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TRUE1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IMU2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TRUE2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a:effectLst/>
                        </a:rPr>
                        <a:t>IMU3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050" kern="100" dirty="0">
                          <a:effectLst/>
                        </a:rPr>
                        <a:t>TRUE3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77673760"/>
                  </a:ext>
                </a:extLst>
              </a:tr>
              <a:tr h="388201">
                <a:tc>
                  <a:txBody>
                    <a:bodyPr/>
                    <a:lstStyle/>
                    <a:p>
                      <a:pPr algn="just"/>
                      <a:r>
                        <a:rPr lang="en-US" sz="1050" kern="100">
                          <a:effectLst/>
                        </a:rPr>
                        <a:t>average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1.012273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0.577273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1.026316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0.621053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1.046154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r>
                        <a:rPr lang="en-US" sz="1100" kern="100">
                          <a:effectLst/>
                        </a:rPr>
                        <a:t>0.984615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67860734"/>
                  </a:ext>
                </a:extLst>
              </a:tr>
              <a:tr h="758758">
                <a:tc>
                  <a:txBody>
                    <a:bodyPr/>
                    <a:lstStyle/>
                    <a:p>
                      <a:pPr algn="just"/>
                      <a:r>
                        <a:rPr lang="en-US" sz="1050" kern="100">
                          <a:effectLst/>
                        </a:rPr>
                        <a:t>Percent error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gridSpan="2">
                  <a:txBody>
                    <a:bodyPr/>
                    <a:lstStyle/>
                    <a:p>
                      <a:pPr algn="ctr"/>
                      <a:r>
                        <a:rPr lang="en-US" sz="1100" kern="100" dirty="0">
                          <a:effectLst/>
                        </a:rPr>
                        <a:t>75.35%</a:t>
                      </a:r>
                      <a:endParaRPr lang="zh-CN" sz="1050" kern="100" dirty="0">
                        <a:effectLst/>
                      </a:endParaRPr>
                    </a:p>
                    <a:p>
                      <a:pPr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dirty="0">
                          <a:effectLst/>
                        </a:rPr>
                        <a:t>65.25%</a:t>
                      </a:r>
                      <a:endParaRPr lang="zh-CN" sz="1050" kern="100" dirty="0">
                        <a:effectLst/>
                      </a:endParaRPr>
                    </a:p>
                    <a:p>
                      <a:pPr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tc gridSpan="2">
                  <a:txBody>
                    <a:bodyPr/>
                    <a:lstStyle/>
                    <a:p>
                      <a:pPr algn="ctr"/>
                      <a:r>
                        <a:rPr lang="en-US" sz="1100" kern="100" dirty="0">
                          <a:effectLst/>
                        </a:rPr>
                        <a:t>6.25%</a:t>
                      </a:r>
                      <a:endParaRPr lang="zh-CN" sz="1050" kern="100" dirty="0">
                        <a:effectLst/>
                      </a:endParaRPr>
                    </a:p>
                    <a:p>
                      <a:pPr algn="ctr"/>
                      <a:r>
                        <a:rPr lang="en-US" sz="1050" kern="10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hMerge="1">
                  <a:txBody>
                    <a:bodyPr/>
                    <a:lstStyle/>
                    <a:p>
                      <a:endParaRPr lang="zh-CN" altLang="en-US"/>
                    </a:p>
                  </a:txBody>
                  <a:tcPr/>
                </a:tc>
                <a:extLst>
                  <a:ext uri="{0D108BD9-81ED-4DB2-BD59-A6C34878D82A}">
                    <a16:rowId xmlns:a16="http://schemas.microsoft.com/office/drawing/2014/main" val="3238911159"/>
                  </a:ext>
                </a:extLst>
              </a:tr>
            </a:tbl>
          </a:graphicData>
        </a:graphic>
      </p:graphicFrame>
      <p:sp>
        <p:nvSpPr>
          <p:cNvPr id="10" name="Rectangle 1">
            <a:extLst>
              <a:ext uri="{FF2B5EF4-FFF2-40B4-BE49-F238E27FC236}">
                <a16:creationId xmlns:a16="http://schemas.microsoft.com/office/drawing/2014/main" id="{51C79140-005C-0E45-E97A-B151A095C2CB}"/>
              </a:ext>
            </a:extLst>
          </p:cNvPr>
          <p:cNvSpPr>
            <a:spLocks noChangeArrowheads="1"/>
          </p:cNvSpPr>
          <p:nvPr/>
        </p:nvSpPr>
        <p:spPr bwMode="auto">
          <a:xfrm>
            <a:off x="3462338"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a:extLst>
              <a:ext uri="{FF2B5EF4-FFF2-40B4-BE49-F238E27FC236}">
                <a16:creationId xmlns:a16="http://schemas.microsoft.com/office/drawing/2014/main" id="{7C3AEEDB-0069-1FB9-8725-76A717738E00}"/>
              </a:ext>
            </a:extLst>
          </p:cNvPr>
          <p:cNvSpPr txBox="1"/>
          <p:nvPr/>
        </p:nvSpPr>
        <p:spPr>
          <a:xfrm>
            <a:off x="802867" y="3902075"/>
            <a:ext cx="3342509" cy="2308324"/>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Findings:</a:t>
            </a:r>
            <a:r>
              <a:rPr lang="en-US" altLang="zh-CN" dirty="0"/>
              <a:t> </a:t>
            </a:r>
            <a:r>
              <a:rPr lang="en-US" altLang="zh-CN" dirty="0">
                <a:latin typeface="Times New Roman" panose="02020603050405020304" pitchFamily="18" charset="0"/>
                <a:cs typeface="Times New Roman" panose="02020603050405020304" pitchFamily="18" charset="0"/>
              </a:rPr>
              <a:t>Both gyroscopes and accelerator measurement results deviate greatly from the true ground. We speculate that it is due to the mismatch between the readings of the IMU sensor and the readings of the rotary encoder, resulting in data mismatch.</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961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21D4AAF8-3564-A047-9F55-70FA6A77061F}"/>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altLang="zh-CN" sz="2800"/>
              <a:t>Gyroscopes Sensitivity</a:t>
            </a:r>
          </a:p>
        </p:txBody>
      </p:sp>
      <p:sp>
        <p:nvSpPr>
          <p:cNvPr id="58" name="Rectangle 5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文本框 12">
            <a:extLst>
              <a:ext uri="{FF2B5EF4-FFF2-40B4-BE49-F238E27FC236}">
                <a16:creationId xmlns:a16="http://schemas.microsoft.com/office/drawing/2014/main" id="{CA44BD19-0CF2-B8F7-44C9-29455EC0F1BC}"/>
              </a:ext>
            </a:extLst>
          </p:cNvPr>
          <p:cNvSpPr txBox="1"/>
          <p:nvPr/>
        </p:nvSpPr>
        <p:spPr>
          <a:xfrm>
            <a:off x="4581144" y="510047"/>
            <a:ext cx="6858000"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dirty="0"/>
              <a:t>Findings: According to the data we obtained, using </a:t>
            </a:r>
            <a:r>
              <a:rPr lang="en-US" altLang="zh-CN" dirty="0" err="1"/>
              <a:t>Matlab</a:t>
            </a:r>
            <a:r>
              <a:rPr lang="en-US" altLang="zh-CN" dirty="0"/>
              <a:t> to draw and analyze the pictures, we found that the most data of gyroscope  of IMU sensor has a linear relationship at the beginning, but the error will gradually increase if time keeps increases.</a:t>
            </a:r>
          </a:p>
        </p:txBody>
      </p:sp>
      <p:pic>
        <p:nvPicPr>
          <p:cNvPr id="14" name="图片 13" descr="图表, 折线图&#10;&#10;描述已自动生成">
            <a:extLst>
              <a:ext uri="{FF2B5EF4-FFF2-40B4-BE49-F238E27FC236}">
                <a16:creationId xmlns:a16="http://schemas.microsoft.com/office/drawing/2014/main" id="{831D5F46-005C-BB5B-AD35-D6CCF9E8A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 y="2666016"/>
            <a:ext cx="4139027" cy="3104270"/>
          </a:xfrm>
          <a:prstGeom prst="rect">
            <a:avLst/>
          </a:prstGeom>
        </p:spPr>
      </p:pic>
      <p:pic>
        <p:nvPicPr>
          <p:cNvPr id="10" name="图片 9" descr="图表, 折线图&#10;&#10;描述已自动生成">
            <a:extLst>
              <a:ext uri="{FF2B5EF4-FFF2-40B4-BE49-F238E27FC236}">
                <a16:creationId xmlns:a16="http://schemas.microsoft.com/office/drawing/2014/main" id="{10DF1BD7-1BAB-5407-0D8B-AD1FC466F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151" y="2599364"/>
            <a:ext cx="4227896" cy="3170922"/>
          </a:xfrm>
          <a:prstGeom prst="rect">
            <a:avLst/>
          </a:prstGeom>
        </p:spPr>
      </p:pic>
      <p:pic>
        <p:nvPicPr>
          <p:cNvPr id="8" name="内容占位符 7" descr="图表, 折线图&#10;&#10;描述已自动生成">
            <a:extLst>
              <a:ext uri="{FF2B5EF4-FFF2-40B4-BE49-F238E27FC236}">
                <a16:creationId xmlns:a16="http://schemas.microsoft.com/office/drawing/2014/main" id="{100199DF-FB0C-69DE-DEF7-0E2386D7780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82919" y="2550503"/>
            <a:ext cx="4227896" cy="3170922"/>
          </a:xfrm>
          <a:prstGeom prst="rect">
            <a:avLst/>
          </a:prstGeom>
        </p:spPr>
      </p:pic>
    </p:spTree>
    <p:extLst>
      <p:ext uri="{BB962C8B-B14F-4D97-AF65-F5344CB8AC3E}">
        <p14:creationId xmlns:p14="http://schemas.microsoft.com/office/powerpoint/2010/main" val="2611385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9">
            <a:extLst>
              <a:ext uri="{FF2B5EF4-FFF2-40B4-BE49-F238E27FC236}">
                <a16:creationId xmlns:a16="http://schemas.microsoft.com/office/drawing/2014/main" id="{5BA49487-3FDB-4FB7-9D50-2B4F9454D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1">
            <a:extLst>
              <a:ext uri="{FF2B5EF4-FFF2-40B4-BE49-F238E27FC236}">
                <a16:creationId xmlns:a16="http://schemas.microsoft.com/office/drawing/2014/main" id="{1C938212-FA12-4FF1-87C8-ACDE99D0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F94DF991-6002-7992-A9E4-8109EADC5597}"/>
              </a:ext>
            </a:extLst>
          </p:cNvPr>
          <p:cNvSpPr>
            <a:spLocks noGrp="1"/>
          </p:cNvSpPr>
          <p:nvPr>
            <p:ph type="title"/>
          </p:nvPr>
        </p:nvSpPr>
        <p:spPr>
          <a:xfrm>
            <a:off x="838200" y="4440602"/>
            <a:ext cx="3300663" cy="1645920"/>
          </a:xfrm>
        </p:spPr>
        <p:txBody>
          <a:bodyPr vert="horz" lIns="91440" tIns="45720" rIns="91440" bIns="45720" rtlCol="0" anchor="ctr">
            <a:normAutofit/>
          </a:bodyPr>
          <a:lstStyle/>
          <a:p>
            <a:r>
              <a:rPr lang="en-US" altLang="zh-CN" sz="2800"/>
              <a:t>Accelerometer Sensitivity</a:t>
            </a:r>
          </a:p>
        </p:txBody>
      </p:sp>
      <p:pic>
        <p:nvPicPr>
          <p:cNvPr id="15" name="图片 14" descr="图表, 折线图&#10;&#10;描述已自动生成">
            <a:extLst>
              <a:ext uri="{FF2B5EF4-FFF2-40B4-BE49-F238E27FC236}">
                <a16:creationId xmlns:a16="http://schemas.microsoft.com/office/drawing/2014/main" id="{65397CC8-EAAE-1409-8DB6-5BDCBD638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4" y="586740"/>
            <a:ext cx="4212847" cy="3159635"/>
          </a:xfrm>
          <a:prstGeom prst="rect">
            <a:avLst/>
          </a:prstGeom>
        </p:spPr>
      </p:pic>
      <p:pic>
        <p:nvPicPr>
          <p:cNvPr id="12" name="图片 11" descr="图表, 折线图&#10;&#10;描述已自动生成">
            <a:extLst>
              <a:ext uri="{FF2B5EF4-FFF2-40B4-BE49-F238E27FC236}">
                <a16:creationId xmlns:a16="http://schemas.microsoft.com/office/drawing/2014/main" id="{44042C42-C68A-0799-6014-FF4D14D1D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885" y="585904"/>
            <a:ext cx="4168942" cy="3126707"/>
          </a:xfrm>
          <a:prstGeom prst="rect">
            <a:avLst/>
          </a:prstGeom>
        </p:spPr>
      </p:pic>
      <p:pic>
        <p:nvPicPr>
          <p:cNvPr id="8" name="内容占位符 7" descr="图表, 折线图&#10;&#10;描述已自动生成">
            <a:extLst>
              <a:ext uri="{FF2B5EF4-FFF2-40B4-BE49-F238E27FC236}">
                <a16:creationId xmlns:a16="http://schemas.microsoft.com/office/drawing/2014/main" id="{64BFB867-2B5F-F36A-466A-A9D78B51DD7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983209" y="552488"/>
            <a:ext cx="4282777" cy="3212082"/>
          </a:xfrm>
          <a:prstGeom prst="rect">
            <a:avLst/>
          </a:prstGeom>
        </p:spPr>
      </p:pic>
      <p:sp>
        <p:nvSpPr>
          <p:cNvPr id="30" name="Rectangle 23">
            <a:extLst>
              <a:ext uri="{FF2B5EF4-FFF2-40B4-BE49-F238E27FC236}">
                <a16:creationId xmlns:a16="http://schemas.microsoft.com/office/drawing/2014/main" id="{369F152D-E540-4B48-BA11-2ADF043C6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ctangle 25">
            <a:extLst>
              <a:ext uri="{FF2B5EF4-FFF2-40B4-BE49-F238E27FC236}">
                <a16:creationId xmlns:a16="http://schemas.microsoft.com/office/drawing/2014/main" id="{0C059F7E-04C4-4C46-9B3E-E5CE267E3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文本框 10">
            <a:extLst>
              <a:ext uri="{FF2B5EF4-FFF2-40B4-BE49-F238E27FC236}">
                <a16:creationId xmlns:a16="http://schemas.microsoft.com/office/drawing/2014/main" id="{5C83D565-A166-C236-E157-A5CA65DAAD9D}"/>
              </a:ext>
            </a:extLst>
          </p:cNvPr>
          <p:cNvSpPr txBox="1"/>
          <p:nvPr/>
        </p:nvSpPr>
        <p:spPr>
          <a:xfrm>
            <a:off x="4578824" y="4440602"/>
            <a:ext cx="6860184"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tLang="zh-CN" dirty="0"/>
              <a:t>Findings: We found that the error of the IMU sensor has a large deviation from the actual measurement value. We think this is caused by the defect of the IMU sensor itself, but the trend of the two lines is roughly the same, which should be reduced by modifying the parameters, but we fail to find a solution.</a:t>
            </a:r>
          </a:p>
        </p:txBody>
      </p:sp>
    </p:spTree>
    <p:extLst>
      <p:ext uri="{BB962C8B-B14F-4D97-AF65-F5344CB8AC3E}">
        <p14:creationId xmlns:p14="http://schemas.microsoft.com/office/powerpoint/2010/main" val="43723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标题 7">
            <a:extLst>
              <a:ext uri="{FF2B5EF4-FFF2-40B4-BE49-F238E27FC236}">
                <a16:creationId xmlns:a16="http://schemas.microsoft.com/office/drawing/2014/main" id="{38BED886-737F-06C5-295A-F71E91BF337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altLang="zh-CN" sz="4000" kern="1200" dirty="0">
                <a:solidFill>
                  <a:schemeClr val="tx1"/>
                </a:solidFill>
                <a:latin typeface="+mj-lt"/>
                <a:ea typeface="+mj-ea"/>
                <a:cs typeface="+mj-cs"/>
              </a:rPr>
              <a:t>Conclusion</a:t>
            </a:r>
          </a:p>
        </p:txBody>
      </p:sp>
      <p:sp>
        <p:nvSpPr>
          <p:cNvPr id="19" name="Rectangle 1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内容占位符 6">
            <a:extLst>
              <a:ext uri="{FF2B5EF4-FFF2-40B4-BE49-F238E27FC236}">
                <a16:creationId xmlns:a16="http://schemas.microsoft.com/office/drawing/2014/main" id="{6811FE74-4AA7-7ED8-6AD1-69869727EAE2}"/>
              </a:ext>
            </a:extLst>
          </p:cNvPr>
          <p:cNvSpPr>
            <a:spLocks noGrp="1"/>
          </p:cNvSpPr>
          <p:nvPr>
            <p:ph idx="4294967295"/>
          </p:nvPr>
        </p:nvSpPr>
        <p:spPr>
          <a:xfrm>
            <a:off x="1115568" y="2481943"/>
            <a:ext cx="10168128" cy="3695020"/>
          </a:xfrm>
        </p:spPr>
        <p:txBody>
          <a:bodyPr vert="horz" lIns="91440" tIns="45720" rIns="91440" bIns="45720" rtlCol="0">
            <a:normAutofit/>
          </a:bodyPr>
          <a:lstStyle/>
          <a:p>
            <a:r>
              <a:rPr lang="en-US" altLang="zh-CN" sz="2200" dirty="0"/>
              <a:t>IMU uses gyroscopes to measure angular velocities and accelerometers to measure accelerations about the three axes.</a:t>
            </a:r>
          </a:p>
          <a:p>
            <a:r>
              <a:rPr lang="en-US" altLang="zh-CN" sz="2200" dirty="0"/>
              <a:t> Integration of angular velocity over a short time interval provides angular change.</a:t>
            </a:r>
          </a:p>
          <a:p>
            <a:r>
              <a:rPr lang="en-US" altLang="zh-CN" sz="2200" dirty="0"/>
              <a:t>Double integration of acceleration over a short time interval provides linear change.</a:t>
            </a:r>
          </a:p>
          <a:p>
            <a:r>
              <a:rPr lang="en-US" altLang="zh-CN" sz="2200" dirty="0"/>
              <a:t> IMU is inexpensive but requires calibration and is subject to ambient noise in environments.</a:t>
            </a:r>
          </a:p>
        </p:txBody>
      </p:sp>
    </p:spTree>
    <p:extLst>
      <p:ext uri="{BB962C8B-B14F-4D97-AF65-F5344CB8AC3E}">
        <p14:creationId xmlns:p14="http://schemas.microsoft.com/office/powerpoint/2010/main" val="282050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8FB80E92-0753-BA75-1544-247183C8897B}"/>
              </a:ext>
            </a:extLst>
          </p:cNvPr>
          <p:cNvSpPr>
            <a:spLocks noGrp="1"/>
          </p:cNvSpPr>
          <p:nvPr>
            <p:ph type="title"/>
          </p:nvPr>
        </p:nvSpPr>
        <p:spPr>
          <a:xfrm>
            <a:off x="1137034" y="609597"/>
            <a:ext cx="9392421" cy="1330841"/>
          </a:xfrm>
        </p:spPr>
        <p:txBody>
          <a:bodyPr>
            <a:normAutofit/>
          </a:bodyPr>
          <a:lstStyle/>
          <a:p>
            <a:br>
              <a:rPr lang="en-US" altLang="zh-CN" b="0" i="0">
                <a:effectLst/>
                <a:latin typeface="Amazon Ember"/>
              </a:rPr>
            </a:br>
            <a:r>
              <a:rPr lang="en-US" altLang="zh-CN" b="0" i="0">
                <a:effectLst/>
                <a:latin typeface="Times New Roman" panose="02020603050405020304" pitchFamily="18" charset="0"/>
                <a:cs typeface="Times New Roman" panose="02020603050405020304" pitchFamily="18" charset="0"/>
              </a:rPr>
              <a:t>Introduction</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52B8123E-694B-B669-1D1D-802DEE564BF1}"/>
              </a:ext>
            </a:extLst>
          </p:cNvPr>
          <p:cNvSpPr>
            <a:spLocks noGrp="1"/>
          </p:cNvSpPr>
          <p:nvPr>
            <p:ph idx="1"/>
          </p:nvPr>
        </p:nvSpPr>
        <p:spPr>
          <a:xfrm>
            <a:off x="1137034" y="2198362"/>
            <a:ext cx="4958966" cy="3917773"/>
          </a:xfrm>
        </p:spPr>
        <p:txBody>
          <a:bodyPr>
            <a:normAutofit/>
          </a:bodyPr>
          <a:lstStyle/>
          <a:p>
            <a:r>
              <a:rPr lang="en-US" altLang="zh-CN" sz="2000" b="1" dirty="0"/>
              <a:t>Name: </a:t>
            </a:r>
            <a:r>
              <a:rPr lang="en-US" altLang="zh-CN" sz="2000" dirty="0"/>
              <a:t>MPU-6050(GY-521)</a:t>
            </a:r>
          </a:p>
          <a:p>
            <a:r>
              <a:rPr lang="en-US" altLang="zh-CN" sz="2000" b="1" dirty="0"/>
              <a:t>Manufacturer : </a:t>
            </a:r>
            <a:r>
              <a:rPr lang="en-US" altLang="zh-CN" sz="2000" dirty="0" err="1"/>
              <a:t>InvenSense</a:t>
            </a:r>
            <a:endParaRPr lang="en-US" altLang="zh-CN" sz="2000" b="1" dirty="0"/>
          </a:p>
          <a:p>
            <a:pPr algn="l">
              <a:buFont typeface="Arial" panose="020B0604020202020204" pitchFamily="34" charset="0"/>
              <a:buChar char="•"/>
            </a:pPr>
            <a:r>
              <a:rPr lang="en-US" altLang="zh-CN" sz="2000" b="1" dirty="0"/>
              <a:t>Features:</a:t>
            </a:r>
          </a:p>
          <a:p>
            <a:pPr marL="0" indent="0">
              <a:buNone/>
            </a:pPr>
            <a:r>
              <a:rPr lang="en-US" altLang="zh-CN" sz="1400" dirty="0">
                <a:solidFill>
                  <a:srgbClr val="0F1111"/>
                </a:solidFill>
                <a:latin typeface="Times New Roman" panose="02020603050405020304" pitchFamily="18" charset="0"/>
                <a:cs typeface="Times New Roman" panose="02020603050405020304" pitchFamily="18" charset="0"/>
              </a:rPr>
              <a:t>(a).</a:t>
            </a:r>
            <a:r>
              <a:rPr lang="it-IT" altLang="zh-CN" sz="1400" dirty="0">
                <a:solidFill>
                  <a:srgbClr val="0F1111"/>
                </a:solidFill>
                <a:latin typeface="Times New Roman" panose="02020603050405020304" pitchFamily="18" charset="0"/>
                <a:cs typeface="Times New Roman" panose="02020603050405020304" pitchFamily="18" charset="0"/>
              </a:rPr>
              <a:t> MPU6050 6-axis Accelerometer Gyroscope Sensor</a:t>
            </a:r>
            <a:endParaRPr lang="en-US" altLang="zh-CN" sz="1400" dirty="0">
              <a:solidFill>
                <a:srgbClr val="0F1111"/>
              </a:solidFill>
              <a:latin typeface="Times New Roman" panose="02020603050405020304" pitchFamily="18" charset="0"/>
              <a:cs typeface="Times New Roman" panose="02020603050405020304" pitchFamily="18" charset="0"/>
            </a:endParaRPr>
          </a:p>
          <a:p>
            <a:pPr marL="0" indent="0">
              <a:buNone/>
            </a:pPr>
            <a:r>
              <a:rPr lang="en-US" altLang="zh-CN" sz="1400" b="0" i="0" dirty="0">
                <a:solidFill>
                  <a:srgbClr val="0F1111"/>
                </a:solidFill>
                <a:effectLst/>
                <a:latin typeface="Times New Roman" panose="02020603050405020304" pitchFamily="18" charset="0"/>
                <a:cs typeface="Times New Roman" panose="02020603050405020304" pitchFamily="18" charset="0"/>
              </a:rPr>
              <a:t>(b).Communication mode: standard IIC communication protocol  </a:t>
            </a:r>
          </a:p>
          <a:p>
            <a:pPr marL="0" indent="0" algn="l">
              <a:buNone/>
            </a:pPr>
            <a:r>
              <a:rPr lang="en-US" altLang="zh-CN" sz="1400" b="0" i="0" dirty="0">
                <a:solidFill>
                  <a:srgbClr val="0F1111"/>
                </a:solidFill>
                <a:effectLst/>
                <a:latin typeface="Times New Roman" panose="02020603050405020304" pitchFamily="18" charset="0"/>
                <a:cs typeface="Times New Roman" panose="02020603050405020304" pitchFamily="18" charset="0"/>
              </a:rPr>
              <a:t>(c).Chip built-in 16bit AD converter, 16bit data output</a:t>
            </a:r>
          </a:p>
          <a:p>
            <a:pPr marL="0" indent="0" algn="l">
              <a:buNone/>
            </a:pPr>
            <a:r>
              <a:rPr lang="en-US" altLang="zh-CN" sz="1400" b="0" i="0" dirty="0">
                <a:solidFill>
                  <a:srgbClr val="0F1111"/>
                </a:solidFill>
                <a:effectLst/>
                <a:latin typeface="Times New Roman" panose="02020603050405020304" pitchFamily="18" charset="0"/>
                <a:cs typeface="Times New Roman" panose="02020603050405020304" pitchFamily="18" charset="0"/>
              </a:rPr>
              <a:t>(d).Gyroscopes range: +/- 250 500 1000 2000 degree/sec</a:t>
            </a:r>
          </a:p>
          <a:p>
            <a:pPr marL="0" indent="0" algn="l">
              <a:buNone/>
            </a:pPr>
            <a:r>
              <a:rPr lang="en-US" altLang="zh-CN" sz="1400" b="0" i="0" dirty="0">
                <a:solidFill>
                  <a:srgbClr val="0F1111"/>
                </a:solidFill>
                <a:effectLst/>
                <a:latin typeface="Times New Roman" panose="02020603050405020304" pitchFamily="18" charset="0"/>
                <a:cs typeface="Times New Roman" panose="02020603050405020304" pitchFamily="18" charset="0"/>
              </a:rPr>
              <a:t>(e).Acceleration range: ±2 ±4 ±8 ±16g</a:t>
            </a:r>
          </a:p>
          <a:p>
            <a:endParaRPr lang="en-US" altLang="zh-CN" sz="2000" b="1" dirty="0"/>
          </a:p>
          <a:p>
            <a:endParaRPr lang="en-US" altLang="zh-CN" sz="2000" b="1" dirty="0"/>
          </a:p>
          <a:p>
            <a:endParaRPr lang="zh-CN" altLang="en-US" sz="2000" b="1" dirty="0"/>
          </a:p>
        </p:txBody>
      </p:sp>
      <p:pic>
        <p:nvPicPr>
          <p:cNvPr id="5" name="图片 4" descr="手机屏幕截图&#10;&#10;中度可信度描述已自动生成">
            <a:extLst>
              <a:ext uri="{FF2B5EF4-FFF2-40B4-BE49-F238E27FC236}">
                <a16:creationId xmlns:a16="http://schemas.microsoft.com/office/drawing/2014/main" id="{97543897-3121-1317-CB92-8B646D017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477" y="1858747"/>
            <a:ext cx="4788505" cy="2153781"/>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25263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标题 1">
            <a:extLst>
              <a:ext uri="{FF2B5EF4-FFF2-40B4-BE49-F238E27FC236}">
                <a16:creationId xmlns:a16="http://schemas.microsoft.com/office/drawing/2014/main" id="{A18CD7C4-FEBF-F0C7-C9E0-C354EBC70B1C}"/>
              </a:ext>
            </a:extLst>
          </p:cNvPr>
          <p:cNvSpPr>
            <a:spLocks noGrp="1"/>
          </p:cNvSpPr>
          <p:nvPr>
            <p:ph type="title"/>
          </p:nvPr>
        </p:nvSpPr>
        <p:spPr>
          <a:xfrm>
            <a:off x="1137036" y="548640"/>
            <a:ext cx="9543405" cy="1188720"/>
          </a:xfrm>
        </p:spPr>
        <p:txBody>
          <a:bodyPr>
            <a:normAutofit/>
          </a:bodyPr>
          <a:lstStyle/>
          <a:p>
            <a:r>
              <a:rPr lang="en-US" altLang="zh-CN">
                <a:solidFill>
                  <a:schemeClr val="tx1">
                    <a:lumMod val="85000"/>
                    <a:lumOff val="15000"/>
                  </a:schemeClr>
                </a:solidFill>
              </a:rPr>
              <a:t>What is in an IMU?</a:t>
            </a:r>
            <a:endParaRPr lang="zh-CN" altLang="en-US">
              <a:solidFill>
                <a:schemeClr val="tx1">
                  <a:lumMod val="85000"/>
                  <a:lumOff val="15000"/>
                </a:schemeClr>
              </a:solidFill>
            </a:endParaRPr>
          </a:p>
        </p:txBody>
      </p:sp>
      <p:sp>
        <p:nvSpPr>
          <p:cNvPr id="3" name="内容占位符 2">
            <a:extLst>
              <a:ext uri="{FF2B5EF4-FFF2-40B4-BE49-F238E27FC236}">
                <a16:creationId xmlns:a16="http://schemas.microsoft.com/office/drawing/2014/main" id="{D9F97411-161B-23F1-1C3E-83352C7E2086}"/>
              </a:ext>
            </a:extLst>
          </p:cNvPr>
          <p:cNvSpPr>
            <a:spLocks noGrp="1"/>
          </p:cNvSpPr>
          <p:nvPr>
            <p:ph idx="1"/>
          </p:nvPr>
        </p:nvSpPr>
        <p:spPr>
          <a:xfrm>
            <a:off x="1432560" y="1737361"/>
            <a:ext cx="8801453" cy="4014436"/>
          </a:xfrm>
        </p:spPr>
        <p:txBody>
          <a:bodyPr anchor="ctr">
            <a:normAutofit/>
          </a:bodyPr>
          <a:lstStyle/>
          <a:p>
            <a:pPr marL="0" indent="0">
              <a:buNone/>
            </a:pP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Gyroscopes:  Angular Velocity (radians/s)</a:t>
            </a:r>
          </a:p>
          <a:p>
            <a:pPr marL="0" indent="0">
              <a:buNone/>
            </a:pPr>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buNone/>
            </a:pP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Accelerometer: Linear Acceleration (m/s2 or g)</a:t>
            </a:r>
          </a:p>
          <a:p>
            <a:pPr marL="0" indent="0">
              <a:buNone/>
            </a:pPr>
            <a:endParaRPr lang="en-US" altLang="zh-CN"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buNone/>
            </a:pP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Magnetometer: Magnetic field strength (</a:t>
            </a:r>
            <a:r>
              <a:rPr lang="en-US" altLang="zh-CN" dirty="0" err="1">
                <a:solidFill>
                  <a:schemeClr val="tx1">
                    <a:lumMod val="85000"/>
                    <a:lumOff val="15000"/>
                  </a:schemeClr>
                </a:solidFill>
                <a:latin typeface="Times New Roman" panose="02020603050405020304" pitchFamily="18" charset="0"/>
                <a:cs typeface="Times New Roman" panose="02020603050405020304" pitchFamily="18" charset="0"/>
              </a:rPr>
              <a:t>microTesla</a:t>
            </a:r>
            <a:r>
              <a:rPr lang="en-US" altLang="zh-CN" dirty="0">
                <a:solidFill>
                  <a:schemeClr val="tx1">
                    <a:lumMod val="85000"/>
                    <a:lumOff val="15000"/>
                  </a:schemeClr>
                </a:solidFill>
                <a:latin typeface="Times New Roman" panose="02020603050405020304" pitchFamily="18" charset="0"/>
                <a:cs typeface="Times New Roman" panose="02020603050405020304" pitchFamily="18" charset="0"/>
              </a:rPr>
              <a:t> or Gauss) </a:t>
            </a:r>
            <a:endParaRPr lang="zh-CN"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020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9">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AB10ADD-4CA8-7070-706C-1EB4EDC785F4}"/>
              </a:ext>
            </a:extLst>
          </p:cNvPr>
          <p:cNvSpPr>
            <a:spLocks noGrp="1"/>
          </p:cNvSpPr>
          <p:nvPr>
            <p:ph type="title"/>
          </p:nvPr>
        </p:nvSpPr>
        <p:spPr>
          <a:xfrm>
            <a:off x="841249" y="539578"/>
            <a:ext cx="5981278" cy="1684638"/>
          </a:xfrm>
        </p:spPr>
        <p:txBody>
          <a:bodyPr vert="horz" lIns="91440" tIns="45720" rIns="91440" bIns="45720" rtlCol="0" anchor="ctr">
            <a:normAutofit/>
          </a:bodyPr>
          <a:lstStyle/>
          <a:p>
            <a:r>
              <a:rPr lang="en-US" altLang="zh-CN" sz="4000"/>
              <a:t>accelerator</a:t>
            </a:r>
          </a:p>
        </p:txBody>
      </p:sp>
      <p:sp>
        <p:nvSpPr>
          <p:cNvPr id="4" name="文本占位符 3">
            <a:extLst>
              <a:ext uri="{FF2B5EF4-FFF2-40B4-BE49-F238E27FC236}">
                <a16:creationId xmlns:a16="http://schemas.microsoft.com/office/drawing/2014/main" id="{A301797A-0326-239C-AF15-581AB9E79486}"/>
              </a:ext>
            </a:extLst>
          </p:cNvPr>
          <p:cNvSpPr>
            <a:spLocks noGrp="1"/>
          </p:cNvSpPr>
          <p:nvPr>
            <p:ph type="body" sz="half" idx="2"/>
          </p:nvPr>
        </p:nvSpPr>
        <p:spPr>
          <a:xfrm>
            <a:off x="838201" y="2409568"/>
            <a:ext cx="5981278" cy="3690551"/>
          </a:xfrm>
        </p:spPr>
        <p:txBody>
          <a:bodyPr vert="horz" lIns="91440" tIns="45720" rIns="91440" bIns="45720" rtlCol="0">
            <a:normAutofit/>
          </a:bodyPr>
          <a:lstStyle/>
          <a:p>
            <a:pPr indent="-228600">
              <a:buFont typeface="Arial" panose="020B0604020202020204" pitchFamily="34" charset="0"/>
              <a:buChar char="•"/>
              <a:defRPr/>
            </a:pPr>
            <a:r>
              <a:rPr lang="en-US" altLang="en-US" sz="1100"/>
              <a:t>By virtue of Newton</a:t>
            </a:r>
            <a:r>
              <a:rPr lang="en-US" altLang="ja-JP" sz="1100"/>
              <a:t>’s second law (F = ma) a sensor may be made to sense acceleration by simply measuring the force on a mass. </a:t>
            </a:r>
          </a:p>
          <a:p>
            <a:pPr indent="-228600">
              <a:buFont typeface="Arial" panose="020B0604020202020204" pitchFamily="34" charset="0"/>
              <a:buChar char="•"/>
              <a:defRPr/>
            </a:pPr>
            <a:r>
              <a:rPr lang="en-US" altLang="en-US" sz="1100"/>
              <a:t>At rest, acceleration is zero and the force on the mass is zero. </a:t>
            </a:r>
          </a:p>
          <a:p>
            <a:pPr indent="-228600">
              <a:buFont typeface="Arial" panose="020B0604020202020204" pitchFamily="34" charset="0"/>
              <a:buChar char="•"/>
              <a:defRPr/>
            </a:pPr>
            <a:r>
              <a:rPr lang="en-US" altLang="en-US" sz="1100"/>
              <a:t>At any acceleration </a:t>
            </a:r>
            <a:r>
              <a:rPr lang="en-US" altLang="en-US" sz="1100" i="1"/>
              <a:t>a</a:t>
            </a:r>
            <a:r>
              <a:rPr lang="en-US" altLang="en-US" sz="1100"/>
              <a:t>, the force on the mass is directly proportional given a fixed mass. </a:t>
            </a:r>
          </a:p>
          <a:p>
            <a:pPr indent="-228600">
              <a:buFont typeface="Arial" panose="020B0604020202020204" pitchFamily="34" charset="0"/>
              <a:buChar char="•"/>
              <a:defRPr/>
            </a:pPr>
            <a:r>
              <a:rPr lang="en-US" altLang="en-US" sz="1100"/>
              <a:t>This force may be sensed with any method of sensing force but, </a:t>
            </a:r>
          </a:p>
          <a:p>
            <a:pPr indent="-228600">
              <a:buFont typeface="Arial" panose="020B0604020202020204" pitchFamily="34" charset="0"/>
              <a:buChar char="•"/>
              <a:defRPr/>
            </a:pPr>
            <a:r>
              <a:rPr lang="en-US" altLang="en-US" sz="1100"/>
              <a:t>The strain gauge is representative of direct force measurement. </a:t>
            </a:r>
          </a:p>
          <a:p>
            <a:pPr indent="-228600">
              <a:buFont typeface="Arial" panose="020B0604020202020204" pitchFamily="34" charset="0"/>
              <a:buChar char="•"/>
              <a:defRPr/>
            </a:pPr>
            <a:r>
              <a:rPr lang="en-US" altLang="en-US" sz="1100"/>
              <a:t>Magnetic methods and electrostatic (capacitive) methods are quite commonly used. </a:t>
            </a:r>
          </a:p>
          <a:p>
            <a:pPr indent="-228600">
              <a:buFont typeface="Arial" panose="020B0604020202020204" pitchFamily="34" charset="0"/>
              <a:buChar char="•"/>
              <a:defRPr/>
            </a:pPr>
            <a:r>
              <a:rPr lang="en-US" altLang="en-US" sz="1100"/>
              <a:t>The distance between the mass and a fixed surface, which depends on acceleration can be made into a capacitor. Capacitance increases (or decreases) with acceleration. </a:t>
            </a:r>
          </a:p>
          <a:p>
            <a:pPr indent="-228600">
              <a:buFont typeface="Arial" panose="020B0604020202020204" pitchFamily="34" charset="0"/>
              <a:buChar char="•"/>
              <a:defRPr/>
            </a:pPr>
            <a:r>
              <a:rPr lang="en-US" altLang="en-US" sz="1100"/>
              <a:t>A magnetic sensor can be used by measuring the field of a magnetic mass. The higher the acceleration, the closer (or farther) the magnet from a fixed surface and hence the larger or lower the magnetic field. </a:t>
            </a:r>
          </a:p>
          <a:p>
            <a:pPr indent="-228600">
              <a:buFont typeface="Arial" panose="020B0604020202020204" pitchFamily="34" charset="0"/>
              <a:buChar char="•"/>
              <a:defRPr/>
            </a:pPr>
            <a:r>
              <a:rPr lang="en-US" altLang="en-US" sz="1100"/>
              <a:t>The methods used in last lecture to sense position or proximity can now be used to sense acceleration. </a:t>
            </a:r>
          </a:p>
          <a:p>
            <a:pPr indent="-228600">
              <a:buFont typeface="Arial" panose="020B0604020202020204" pitchFamily="34" charset="0"/>
              <a:buChar char="•"/>
            </a:pPr>
            <a:endParaRPr lang="en-US" altLang="zh-CN" sz="1100"/>
          </a:p>
        </p:txBody>
      </p:sp>
      <p:pic>
        <p:nvPicPr>
          <p:cNvPr id="3" name="Picture 6">
            <a:extLst>
              <a:ext uri="{FF2B5EF4-FFF2-40B4-BE49-F238E27FC236}">
                <a16:creationId xmlns:a16="http://schemas.microsoft.com/office/drawing/2014/main" id="{D48C1859-AC23-04D3-F851-9315AB4A78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33416" y="539578"/>
            <a:ext cx="6911418" cy="1408419"/>
          </a:xfrm>
          <a:prstGeom prst="rect">
            <a:avLst/>
          </a:prstGeom>
          <a:solidFill>
            <a:srgbClr val="FFFFFF"/>
          </a:solidFill>
          <a:extLst>
            <a:ext uri="{91240B29-F687-4F45-9708-019B960494DF}">
              <a14:hiddenLine xmlns:a14="http://schemas.microsoft.com/office/drawing/2010/main" w="9525">
                <a:solidFill>
                  <a:srgbClr val="000000"/>
                </a:solidFill>
                <a:miter lim="800000"/>
                <a:headEnd/>
                <a:tailEnd/>
              </a14:hiddenLine>
            </a:ext>
          </a:extLst>
        </p:spPr>
      </p:pic>
      <p:pic>
        <p:nvPicPr>
          <p:cNvPr id="6" name="图片 5" descr="图片包含 图示&#10;&#10;描述已自动生成">
            <a:extLst>
              <a:ext uri="{FF2B5EF4-FFF2-40B4-BE49-F238E27FC236}">
                <a16:creationId xmlns:a16="http://schemas.microsoft.com/office/drawing/2014/main" id="{BE5E3A76-7564-1F80-1FCD-A830DD8D0B9C}"/>
              </a:ext>
            </a:extLst>
          </p:cNvPr>
          <p:cNvPicPr>
            <a:picLocks noChangeAspect="1"/>
          </p:cNvPicPr>
          <p:nvPr/>
        </p:nvPicPr>
        <p:blipFill rotWithShape="1">
          <a:blip r:embed="rId3">
            <a:extLst>
              <a:ext uri="{28A0092B-C50C-407E-A947-70E740481C1C}">
                <a14:useLocalDpi xmlns:a14="http://schemas.microsoft.com/office/drawing/2010/main" val="0"/>
              </a:ext>
            </a:extLst>
          </a:blip>
          <a:srcRect r="2645"/>
          <a:stretch/>
        </p:blipFill>
        <p:spPr>
          <a:xfrm>
            <a:off x="7472274" y="2961503"/>
            <a:ext cx="4706555" cy="3495138"/>
          </a:xfrm>
          <a:prstGeom prst="rect">
            <a:avLst/>
          </a:prstGeom>
        </p:spPr>
      </p:pic>
    </p:spTree>
    <p:extLst>
      <p:ext uri="{BB962C8B-B14F-4D97-AF65-F5344CB8AC3E}">
        <p14:creationId xmlns:p14="http://schemas.microsoft.com/office/powerpoint/2010/main" val="757950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49">
            <a:extLst>
              <a:ext uri="{FF2B5EF4-FFF2-40B4-BE49-F238E27FC236}">
                <a16:creationId xmlns:a16="http://schemas.microsoft.com/office/drawing/2014/main" id="{AE6CA01B-0DEB-4E9A-9768-B728DA42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47EF24B-D92C-E7D5-7608-B37140E6C830}"/>
              </a:ext>
            </a:extLst>
          </p:cNvPr>
          <p:cNvSpPr>
            <a:spLocks noGrp="1"/>
          </p:cNvSpPr>
          <p:nvPr>
            <p:ph type="title"/>
          </p:nvPr>
        </p:nvSpPr>
        <p:spPr>
          <a:xfrm>
            <a:off x="804672" y="802955"/>
            <a:ext cx="6318649" cy="1454051"/>
          </a:xfrm>
        </p:spPr>
        <p:txBody>
          <a:bodyPr anchor="b">
            <a:normAutofit/>
          </a:bodyPr>
          <a:lstStyle/>
          <a:p>
            <a:r>
              <a:rPr lang="en-US" altLang="zh-CN" sz="3600" dirty="0">
                <a:solidFill>
                  <a:schemeClr val="tx2"/>
                </a:solidFill>
              </a:rPr>
              <a:t>Gyroscopes</a:t>
            </a:r>
            <a:endParaRPr lang="zh-CN" altLang="en-US" sz="3600" dirty="0">
              <a:solidFill>
                <a:schemeClr val="tx2"/>
              </a:solidFill>
            </a:endParaRPr>
          </a:p>
        </p:txBody>
      </p:sp>
      <p:grpSp>
        <p:nvGrpSpPr>
          <p:cNvPr id="59" name="Group 51">
            <a:extLst>
              <a:ext uri="{FF2B5EF4-FFF2-40B4-BE49-F238E27FC236}">
                <a16:creationId xmlns:a16="http://schemas.microsoft.com/office/drawing/2014/main" id="{A57D8C8E-634E-4E83-9657-225A4DFE47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155"/>
            <a:ext cx="2514948" cy="2174333"/>
            <a:chOff x="-305" y="-4155"/>
            <a:chExt cx="2514948" cy="2174333"/>
          </a:xfrm>
        </p:grpSpPr>
        <p:sp>
          <p:nvSpPr>
            <p:cNvPr id="53" name="Freeform: Shape 52">
              <a:extLst>
                <a:ext uri="{FF2B5EF4-FFF2-40B4-BE49-F238E27FC236}">
                  <a16:creationId xmlns:a16="http://schemas.microsoft.com/office/drawing/2014/main" id="{9D5D1578-BE90-4A7E-9856-BB4025E5A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3">
              <a:extLst>
                <a:ext uri="{FF2B5EF4-FFF2-40B4-BE49-F238E27FC236}">
                  <a16:creationId xmlns:a16="http://schemas.microsoft.com/office/drawing/2014/main" id="{18ADDDE1-EC05-4BE5-9866-89714E0B7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54">
              <a:extLst>
                <a:ext uri="{FF2B5EF4-FFF2-40B4-BE49-F238E27FC236}">
                  <a16:creationId xmlns:a16="http://schemas.microsoft.com/office/drawing/2014/main" id="{0A118A52-E1FF-455C-B1A1-1CF50EE0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2" name="Freeform: Shape 55">
              <a:extLst>
                <a:ext uri="{FF2B5EF4-FFF2-40B4-BE49-F238E27FC236}">
                  <a16:creationId xmlns:a16="http://schemas.microsoft.com/office/drawing/2014/main" id="{30E1677B-677B-48F1-971D-9E7F3CA51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图片 3" descr="图示&#10;&#10;描述已自动生成">
            <a:extLst>
              <a:ext uri="{FF2B5EF4-FFF2-40B4-BE49-F238E27FC236}">
                <a16:creationId xmlns:a16="http://schemas.microsoft.com/office/drawing/2014/main" id="{A082313F-B085-966C-1906-DC862A3E4CE2}"/>
              </a:ext>
            </a:extLst>
          </p:cNvPr>
          <p:cNvPicPr>
            <a:picLocks noChangeAspect="1"/>
          </p:cNvPicPr>
          <p:nvPr/>
        </p:nvPicPr>
        <p:blipFill rotWithShape="1">
          <a:blip r:embed="rId2">
            <a:extLst>
              <a:ext uri="{28A0092B-C50C-407E-A947-70E740481C1C}">
                <a14:useLocalDpi xmlns:a14="http://schemas.microsoft.com/office/drawing/2010/main" val="0"/>
              </a:ext>
            </a:extLst>
          </a:blip>
          <a:srcRect l="4627" t="10185" r="7004" b="4031"/>
          <a:stretch/>
        </p:blipFill>
        <p:spPr>
          <a:xfrm>
            <a:off x="5090481" y="906694"/>
            <a:ext cx="3371531" cy="2420390"/>
          </a:xfrm>
          <a:prstGeom prst="rect">
            <a:avLst/>
          </a:prstGeom>
        </p:spPr>
      </p:pic>
      <p:sp>
        <p:nvSpPr>
          <p:cNvPr id="7" name="内容占位符 6">
            <a:extLst>
              <a:ext uri="{FF2B5EF4-FFF2-40B4-BE49-F238E27FC236}">
                <a16:creationId xmlns:a16="http://schemas.microsoft.com/office/drawing/2014/main" id="{6A47BA67-8491-E729-0065-DEB796C960A0}"/>
              </a:ext>
            </a:extLst>
          </p:cNvPr>
          <p:cNvSpPr>
            <a:spLocks noGrp="1"/>
          </p:cNvSpPr>
          <p:nvPr>
            <p:ph idx="1"/>
          </p:nvPr>
        </p:nvSpPr>
        <p:spPr>
          <a:xfrm>
            <a:off x="804672" y="2421682"/>
            <a:ext cx="4650524" cy="3639289"/>
          </a:xfrm>
        </p:spPr>
        <p:txBody>
          <a:bodyPr anchor="ctr">
            <a:normAutofit/>
          </a:bodyPr>
          <a:lstStyle/>
          <a:p>
            <a:pPr marL="0" indent="0">
              <a:buNone/>
            </a:pPr>
            <a:r>
              <a:rPr lang="en-US" altLang="zh-CN" sz="1800">
                <a:solidFill>
                  <a:schemeClr val="tx2"/>
                </a:solidFill>
                <a:latin typeface="Times New Roman" panose="02020603050405020304" pitchFamily="18" charset="0"/>
                <a:cs typeface="Times New Roman" panose="02020603050405020304" pitchFamily="18" charset="0"/>
              </a:rPr>
              <a:t>While accelerometers can measure linear acceleration, they can’t measure twisting or rotational movement. Gyroscopes, however, measure angular velocity about three axes: pitch (x axis), roll (y axis) and yaw (z axis). When integrated with sensor fusion software, a gyro can be used to determine an object’s orientation within 3D space. </a:t>
            </a:r>
            <a:endParaRPr lang="zh-CN" altLang="en-US" sz="1800">
              <a:solidFill>
                <a:schemeClr val="tx2"/>
              </a:solidFill>
              <a:latin typeface="Times New Roman" panose="02020603050405020304" pitchFamily="18" charset="0"/>
              <a:cs typeface="Times New Roman" panose="02020603050405020304" pitchFamily="18" charset="0"/>
            </a:endParaRPr>
          </a:p>
        </p:txBody>
      </p:sp>
      <p:pic>
        <p:nvPicPr>
          <p:cNvPr id="6" name="图片 5" descr="文本, 信件&#10;&#10;描述已自动生成">
            <a:extLst>
              <a:ext uri="{FF2B5EF4-FFF2-40B4-BE49-F238E27FC236}">
                <a16:creationId xmlns:a16="http://schemas.microsoft.com/office/drawing/2014/main" id="{5FB483EF-7A6F-B353-252D-70E5BB4774F9}"/>
              </a:ext>
            </a:extLst>
          </p:cNvPr>
          <p:cNvPicPr>
            <a:picLocks noChangeAspect="1"/>
          </p:cNvPicPr>
          <p:nvPr/>
        </p:nvPicPr>
        <p:blipFill rotWithShape="1">
          <a:blip r:embed="rId3">
            <a:extLst>
              <a:ext uri="{28A0092B-C50C-407E-A947-70E740481C1C}">
                <a14:useLocalDpi xmlns:a14="http://schemas.microsoft.com/office/drawing/2010/main" val="0"/>
              </a:ext>
            </a:extLst>
          </a:blip>
          <a:srcRect l="5330" t="-784" r="6554" b="8924"/>
          <a:stretch/>
        </p:blipFill>
        <p:spPr>
          <a:xfrm>
            <a:off x="8648411" y="686454"/>
            <a:ext cx="3356885" cy="2572495"/>
          </a:xfrm>
          <a:prstGeom prst="rect">
            <a:avLst/>
          </a:prstGeom>
        </p:spPr>
      </p:pic>
      <p:pic>
        <p:nvPicPr>
          <p:cNvPr id="9" name="图片 8" descr="钟表的特写&#10;&#10;中度可信度描述已自动生成">
            <a:extLst>
              <a:ext uri="{FF2B5EF4-FFF2-40B4-BE49-F238E27FC236}">
                <a16:creationId xmlns:a16="http://schemas.microsoft.com/office/drawing/2014/main" id="{77A7B5FF-77BE-EC8E-DB04-37D2FA571E8E}"/>
              </a:ext>
            </a:extLst>
          </p:cNvPr>
          <p:cNvPicPr>
            <a:picLocks noChangeAspect="1"/>
          </p:cNvPicPr>
          <p:nvPr/>
        </p:nvPicPr>
        <p:blipFill rotWithShape="1">
          <a:blip r:embed="rId4">
            <a:extLst>
              <a:ext uri="{28A0092B-C50C-407E-A947-70E740481C1C}">
                <a14:useLocalDpi xmlns:a14="http://schemas.microsoft.com/office/drawing/2010/main" val="0"/>
              </a:ext>
            </a:extLst>
          </a:blip>
          <a:srcRect t="3527"/>
          <a:stretch/>
        </p:blipFill>
        <p:spPr>
          <a:xfrm>
            <a:off x="5803073" y="3838750"/>
            <a:ext cx="4523780" cy="1876618"/>
          </a:xfrm>
          <a:prstGeom prst="rect">
            <a:avLst/>
          </a:prstGeom>
        </p:spPr>
      </p:pic>
    </p:spTree>
    <p:extLst>
      <p:ext uri="{BB962C8B-B14F-4D97-AF65-F5344CB8AC3E}">
        <p14:creationId xmlns:p14="http://schemas.microsoft.com/office/powerpoint/2010/main" val="2890915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2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DB8D289-453C-C743-E7BE-C527DDE045F5}"/>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altLang="zh-CN" sz="3200" kern="1200">
                <a:solidFill>
                  <a:srgbClr val="FFFFFF"/>
                </a:solidFill>
                <a:latin typeface="+mj-lt"/>
                <a:ea typeface="+mj-ea"/>
                <a:cs typeface="+mj-cs"/>
              </a:rPr>
              <a:t>Datasheet</a:t>
            </a:r>
          </a:p>
        </p:txBody>
      </p:sp>
      <p:pic>
        <p:nvPicPr>
          <p:cNvPr id="5" name="内容占位符 4" descr="表格&#10;&#10;描述已自动生成">
            <a:extLst>
              <a:ext uri="{FF2B5EF4-FFF2-40B4-BE49-F238E27FC236}">
                <a16:creationId xmlns:a16="http://schemas.microsoft.com/office/drawing/2014/main" id="{E9F246B8-4654-A7F8-3F31-F5D759D946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1475" y="640080"/>
            <a:ext cx="6080453" cy="5578816"/>
          </a:xfrm>
          <a:prstGeom prst="rect">
            <a:avLst/>
          </a:prstGeom>
        </p:spPr>
      </p:pic>
    </p:spTree>
    <p:extLst>
      <p:ext uri="{BB962C8B-B14F-4D97-AF65-F5344CB8AC3E}">
        <p14:creationId xmlns:p14="http://schemas.microsoft.com/office/powerpoint/2010/main" val="198429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F3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255FE51-2DE5-41BC-7BEF-2150E01DAC2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altLang="zh-CN" sz="3200" kern="1200">
                <a:solidFill>
                  <a:srgbClr val="FFFFFF"/>
                </a:solidFill>
                <a:latin typeface="+mj-lt"/>
                <a:ea typeface="+mj-ea"/>
                <a:cs typeface="+mj-cs"/>
              </a:rPr>
              <a:t>Datasheet</a:t>
            </a:r>
          </a:p>
        </p:txBody>
      </p:sp>
      <p:pic>
        <p:nvPicPr>
          <p:cNvPr id="5" name="内容占位符 4" descr="表格&#10;&#10;描述已自动生成">
            <a:extLst>
              <a:ext uri="{FF2B5EF4-FFF2-40B4-BE49-F238E27FC236}">
                <a16:creationId xmlns:a16="http://schemas.microsoft.com/office/drawing/2014/main" id="{C3BE6E63-EDBF-B4E6-4326-19522A7E60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756821"/>
            <a:ext cx="7347537" cy="5345333"/>
          </a:xfrm>
          <a:prstGeom prst="rect">
            <a:avLst/>
          </a:prstGeom>
        </p:spPr>
      </p:pic>
    </p:spTree>
    <p:extLst>
      <p:ext uri="{BB962C8B-B14F-4D97-AF65-F5344CB8AC3E}">
        <p14:creationId xmlns:p14="http://schemas.microsoft.com/office/powerpoint/2010/main" val="65765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113A8D77-2160-7793-6656-AE3E92E53841}"/>
              </a:ext>
            </a:extLst>
          </p:cNvPr>
          <p:cNvSpPr>
            <a:spLocks noGrp="1"/>
          </p:cNvSpPr>
          <p:nvPr>
            <p:ph type="title"/>
          </p:nvPr>
        </p:nvSpPr>
        <p:spPr>
          <a:xfrm>
            <a:off x="804672" y="1230923"/>
            <a:ext cx="3362882" cy="2338187"/>
          </a:xfrm>
        </p:spPr>
        <p:txBody>
          <a:bodyPr vert="horz" lIns="91440" tIns="45720" rIns="91440" bIns="45720" rtlCol="0" anchor="t">
            <a:normAutofit/>
          </a:bodyPr>
          <a:lstStyle/>
          <a:p>
            <a:r>
              <a:rPr lang="en-US" altLang="zh-CN" sz="5400" kern="1200" dirty="0">
                <a:solidFill>
                  <a:srgbClr val="FFFFFF"/>
                </a:solidFill>
                <a:latin typeface="Times New Roman" panose="02020603050405020304" pitchFamily="18" charset="0"/>
                <a:cs typeface="Times New Roman" panose="02020603050405020304" pitchFamily="18" charset="0"/>
              </a:rPr>
              <a:t>Range</a:t>
            </a:r>
          </a:p>
        </p:txBody>
      </p:sp>
      <p:sp>
        <p:nvSpPr>
          <p:cNvPr id="3" name="内容占位符 2">
            <a:extLst>
              <a:ext uri="{FF2B5EF4-FFF2-40B4-BE49-F238E27FC236}">
                <a16:creationId xmlns:a16="http://schemas.microsoft.com/office/drawing/2014/main" id="{865D4B76-AC38-A95C-FFCF-100743811261}"/>
              </a:ext>
            </a:extLst>
          </p:cNvPr>
          <p:cNvSpPr>
            <a:spLocks noGrp="1"/>
          </p:cNvSpPr>
          <p:nvPr>
            <p:ph idx="1"/>
          </p:nvPr>
        </p:nvSpPr>
        <p:spPr>
          <a:xfrm>
            <a:off x="5198993" y="1412489"/>
            <a:ext cx="2926080" cy="4363844"/>
          </a:xfrm>
        </p:spPr>
        <p:txBody>
          <a:bodyPr vert="horz" lIns="91440" tIns="45720" rIns="91440" bIns="45720" rtlCol="0">
            <a:normAutofit/>
          </a:bodyPr>
          <a:lstStyle/>
          <a:p>
            <a:r>
              <a:rPr lang="en-US" altLang="zh-CN" sz="1900" dirty="0"/>
              <a:t>Digital-output triple-axis accelerometer with a programmable full scale range of ±2g, ±4g, ±8g and ±16g.</a:t>
            </a:r>
          </a:p>
          <a:p>
            <a:endParaRPr lang="en-US" altLang="zh-CN" sz="1900" dirty="0"/>
          </a:p>
          <a:p>
            <a:r>
              <a:rPr lang="en-US" altLang="zh-CN" sz="1900" dirty="0"/>
              <a:t>Digital-output X-, Y-, and Z-Axis angular rate sensors (gyroscopes) with a user-programmable full scale range of ±250 °/sec, ±500 °/sec, ±1000 °/sec, and ±2000°/sec.</a:t>
            </a:r>
          </a:p>
        </p:txBody>
      </p:sp>
      <p:sp>
        <p:nvSpPr>
          <p:cNvPr id="4" name="文本框 3">
            <a:extLst>
              <a:ext uri="{FF2B5EF4-FFF2-40B4-BE49-F238E27FC236}">
                <a16:creationId xmlns:a16="http://schemas.microsoft.com/office/drawing/2014/main" id="{50C62F9E-7836-8DD4-238C-FEC48DDDDC4A}"/>
              </a:ext>
            </a:extLst>
          </p:cNvPr>
          <p:cNvSpPr txBox="1"/>
          <p:nvPr/>
        </p:nvSpPr>
        <p:spPr>
          <a:xfrm>
            <a:off x="8451604" y="1412489"/>
            <a:ext cx="2926080" cy="43638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ltLang="zh-CN" sz="2000" dirty="0"/>
              <a:t>Since the sensitivity of the sensor will decrease with the increase of the range, we chose ±2g for the accelerometer and ±250°/sec for the gyroscope for this measurement.</a:t>
            </a:r>
          </a:p>
        </p:txBody>
      </p:sp>
    </p:spTree>
    <p:extLst>
      <p:ext uri="{BB962C8B-B14F-4D97-AF65-F5344CB8AC3E}">
        <p14:creationId xmlns:p14="http://schemas.microsoft.com/office/powerpoint/2010/main" val="1351809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30E9934-C62B-0D03-53E1-7C919978DCE7}"/>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altLang="zh-CN" sz="4000" dirty="0"/>
              <a:t>Test plan </a:t>
            </a:r>
          </a:p>
        </p:txBody>
      </p:sp>
      <p:sp>
        <p:nvSpPr>
          <p:cNvPr id="6" name="文本框 5">
            <a:extLst>
              <a:ext uri="{FF2B5EF4-FFF2-40B4-BE49-F238E27FC236}">
                <a16:creationId xmlns:a16="http://schemas.microsoft.com/office/drawing/2014/main" id="{C520AFDB-2405-71ED-50EE-920B01F34AB5}"/>
              </a:ext>
            </a:extLst>
          </p:cNvPr>
          <p:cNvSpPr txBox="1"/>
          <p:nvPr/>
        </p:nvSpPr>
        <p:spPr>
          <a:xfrm>
            <a:off x="838201" y="2962279"/>
            <a:ext cx="3799425" cy="3143241"/>
          </a:xfrm>
          <a:prstGeom prst="rect">
            <a:avLst/>
          </a:prstGeom>
        </p:spPr>
        <p:txBody>
          <a:bodyPr vert="horz" lIns="91440" tIns="45720" rIns="91440" bIns="45720" rtlCol="0">
            <a:normAutofit/>
          </a:bodyPr>
          <a:lstStyle/>
          <a:p>
            <a:pPr>
              <a:lnSpc>
                <a:spcPct val="90000"/>
              </a:lnSpc>
              <a:spcAft>
                <a:spcPts val="600"/>
              </a:spcAft>
            </a:pPr>
            <a:r>
              <a:rPr lang="en-US" altLang="zh-CN" sz="2000" dirty="0"/>
              <a:t>We need to measure the angular velocity range of the gyroscope, and the acceleration of the accelerometer. Our test plan is very straight forward, rotate or toss the sensor by hand to measure its maximum measurement range.</a:t>
            </a:r>
          </a:p>
        </p:txBody>
      </p:sp>
      <p:pic>
        <p:nvPicPr>
          <p:cNvPr id="5" name="内容占位符 4" descr="图片包含 桌子, 电话, 男人&#10;&#10;描述已自动生成">
            <a:extLst>
              <a:ext uri="{FF2B5EF4-FFF2-40B4-BE49-F238E27FC236}">
                <a16:creationId xmlns:a16="http://schemas.microsoft.com/office/drawing/2014/main" id="{576AC903-A5D5-8635-F759-E00F5EB6960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423" r="23958" b="1"/>
          <a:stretch/>
        </p:blipFill>
        <p:spPr>
          <a:xfrm rot="5400000">
            <a:off x="5172192" y="-161806"/>
            <a:ext cx="6858000" cy="7181613"/>
          </a:xfrm>
          <a:prstGeom prst="rect">
            <a:avLst/>
          </a:prstGeom>
          <a:effectLst/>
        </p:spPr>
      </p:pic>
    </p:spTree>
    <p:extLst>
      <p:ext uri="{BB962C8B-B14F-4D97-AF65-F5344CB8AC3E}">
        <p14:creationId xmlns:p14="http://schemas.microsoft.com/office/powerpoint/2010/main" val="39580274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TotalTime>
  <Words>971</Words>
  <Application>Microsoft Office PowerPoint</Application>
  <PresentationFormat>宽屏</PresentationFormat>
  <Paragraphs>175</Paragraphs>
  <Slides>17</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5" baseType="lpstr">
      <vt:lpstr>Amazon Ember</vt:lpstr>
      <vt:lpstr>等线</vt:lpstr>
      <vt:lpstr>等线 Light</vt:lpstr>
      <vt:lpstr>Arial</vt:lpstr>
      <vt:lpstr>Calibri</vt:lpstr>
      <vt:lpstr>Times New Roman</vt:lpstr>
      <vt:lpstr>Office 主题​​</vt:lpstr>
      <vt:lpstr>Document</vt:lpstr>
      <vt:lpstr>IMU SENSOR</vt:lpstr>
      <vt:lpstr> Introduction</vt:lpstr>
      <vt:lpstr>What is in an IMU?</vt:lpstr>
      <vt:lpstr>accelerator</vt:lpstr>
      <vt:lpstr>Gyroscopes</vt:lpstr>
      <vt:lpstr>Datasheet</vt:lpstr>
      <vt:lpstr>Datasheet</vt:lpstr>
      <vt:lpstr>Range</vt:lpstr>
      <vt:lpstr>Test plan </vt:lpstr>
      <vt:lpstr>Findings</vt:lpstr>
      <vt:lpstr>Accuracy</vt:lpstr>
      <vt:lpstr>operation</vt:lpstr>
      <vt:lpstr>Gyroscopes</vt:lpstr>
      <vt:lpstr>Accelerator</vt:lpstr>
      <vt:lpstr>Gyroscopes Sensitivity</vt:lpstr>
      <vt:lpstr>Accelerometer Sensitivity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IMU SENSOR</dc:title>
  <dc:creator>Xia, Yuchen</dc:creator>
  <cp:lastModifiedBy>Xia, Yuchen</cp:lastModifiedBy>
  <cp:revision>12</cp:revision>
  <dcterms:created xsi:type="dcterms:W3CDTF">2022-10-22T18:23:12Z</dcterms:created>
  <dcterms:modified xsi:type="dcterms:W3CDTF">2022-11-15T06:03:07Z</dcterms:modified>
</cp:coreProperties>
</file>